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wmf"/><Relationship Id="rId1" Type="http://schemas.openxmlformats.org/officeDocument/2006/relationships/image" Target="../media/image2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0F7BB-0EE7-A54D-9324-FDF5A9A16AB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91051-D1DF-8344-B811-5780CEDCDA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35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995E61-3D79-6D44-9B4C-4F75379DDD2E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B850F4-B88A-0741-BB83-FCC060BAA897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8C2D91-1BCD-F44D-8218-61514D9B4030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398530-5BF2-1249-92E7-0EF5684BCE9C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90231F-AF07-3049-91D4-31C6ECE666C6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5195CD-8F32-3241-8678-372ADCC00196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F85DB8-E547-9B4A-99FF-F858FF592D17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AE8134-F1CF-0147-A8CE-43F9CFAF4AF1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4A5AF5-A716-7848-8D32-8D18F6E285F8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803856-75ED-AA4C-87EC-1C7C08F89938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107C01-FA7C-4944-A6F8-1F9AB36E6BCF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18FC0-8499-6B45-B3AC-878F562EB0D8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BED9C-8721-694A-9F31-C88462F6B070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DEDC47-DD2D-3347-AE9E-3991EC50B52F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DBDAF3-CB18-A445-8AE0-84EC7419877F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3FA33F-55E6-C341-9B7D-F10DAF1B6929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ABB149-4733-5B47-B725-1909CE4E3B62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A27E70-14DE-6649-8B14-B5C6C747BF25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5F9E5-957A-4243-94DD-9B4C0F4D02FA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26616C-CFA8-2A4C-98BF-DB748A801CC7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22DC4-26B4-6740-807F-FCC580F0EC54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9A0F6D-67C0-4D48-A1C1-253EF3E21808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25409F-6E97-5048-8052-6A171F2224CA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ADCA6A-FE6F-8543-965F-6C98B5785956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581530-EBC9-294C-BD63-63A7C32A0FEF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004FA-B6D1-6343-A9C1-65A15D9EA902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0AFE2A-2379-264D-916D-6168040035D3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9AEC78-611D-AF40-BF75-33D1D168B6AD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1A966D-6141-6142-ADAB-45774EC2FA6C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32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9CECCB-5D06-2549-A458-42B22E72BB35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DC2561-3C56-B549-BBEF-A5382356B85D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3AAFCD-A206-9B4E-9D32-1EE9C1278FD6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9B5BBE-8547-8649-B95F-CA9E6D0C523D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4A45DD-5439-904D-895E-710B04E0CBF1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A3C129-FC25-7443-A6DE-1A9547695860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92C835-78DF-4C43-BE7A-9FF767092697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DF0895-5A3E-9640-B996-79FBD5767491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F92622-E829-9B40-831B-BA11123D4F3B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E02994-5AEF-C242-B091-E1564A47A51F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68B7AF-4A7A-7D42-828B-365F86F36D38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1DA286-FDE9-3149-A2C6-EBE43FDA4DED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6616A-7A24-2B4B-94D2-694F1E5E0E77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D5FB86-DB5F-9946-8FAC-9EB15EDA8FD9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C45E63-6789-B94E-B3EC-DD653E88C8D0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DF2EB2-5C23-B04F-93A8-DB11A3FCDB2C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D20255-00CF-D245-887D-AD6BB50A62F9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FD3007-46C9-4E4E-B4E2-6DBCD74AFBDE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8C22EF-74AF-E744-9D5D-62451FD7BBCD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A3DB87-E390-BC4D-8E36-415D11269AF8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454DB7-05C4-DF41-BF20-CE18D839B836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EF9B30-4938-BC48-8795-5594F03231EB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28774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7747" name="Rectangle 205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466BA3-5E18-BA4F-A8A8-F646F95FD822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D0C174-88F0-084B-9678-6E97F1639C32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E6D9FB-D5BE-BE4E-8129-F03FF50EC33D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35430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430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A782DB-CEEA-4C4C-9472-5837CA64842F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D24182-60C3-3C42-A309-0ECC4CA9CD2E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10470-54D3-F14B-B345-5740D3B872D5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2897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97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8F46AE-5B45-2E49-B4E8-6BE5D08AD799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83CFC8-D35C-BD45-9CFE-E501863F0376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3A2E7B-9010-AF4A-8584-298FB173E083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09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16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9492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52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45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904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41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16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036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890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23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B63E8-A32F-6545-BFAE-736D143D5DD8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E1424-363C-4A48-8DFD-45A8F5431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32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jpe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jpe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jpe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jpe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jpe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jpe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jpe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jpe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jpe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jpe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jpe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jpe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52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jpeg"/><Relationship Id="rId3" Type="http://schemas.microsoft.com/office/2007/relationships/media" Target="file:///E:\CAI\&#20064;&#39064;&#36741;&#23548;\6-36a.avi" TargetMode="External"/><Relationship Id="rId7" Type="http://schemas.openxmlformats.org/officeDocument/2006/relationships/slideLayout" Target="../slideLayouts/slideLayout7.xml"/><Relationship Id="rId2" Type="http://schemas.openxmlformats.org/officeDocument/2006/relationships/video" Target="file:///C:\Documents%20and%20Settings\jack\&#26700;&#38754;\&#24037;&#31243;&#22270;&#23398;\&#24037;&#31243;&#21046;&#22270;&#20064;&#39064;&#38598;(no)\6-36.avi" TargetMode="External"/><Relationship Id="rId1" Type="http://schemas.microsoft.com/office/2007/relationships/media" Target="file:///C:\Documents%20and%20Settings\jack\&#26700;&#38754;\&#24037;&#31243;&#22270;&#23398;\&#24037;&#31243;&#21046;&#22270;&#20064;&#39064;&#38598;(no)\6-36.avi" TargetMode="External"/><Relationship Id="rId6" Type="http://schemas.openxmlformats.org/officeDocument/2006/relationships/video" Target="file:///E:\CAI\&#20064;&#39064;&#36741;&#23548;\6-36b.avi" TargetMode="External"/><Relationship Id="rId11" Type="http://schemas.openxmlformats.org/officeDocument/2006/relationships/image" Target="../media/image276.png"/><Relationship Id="rId5" Type="http://schemas.microsoft.com/office/2007/relationships/media" Target="file:///E:\CAI\&#20064;&#39064;&#36741;&#23548;\6-36b.avi" TargetMode="External"/><Relationship Id="rId10" Type="http://schemas.openxmlformats.org/officeDocument/2006/relationships/image" Target="../media/image275.png"/><Relationship Id="rId4" Type="http://schemas.openxmlformats.org/officeDocument/2006/relationships/video" Target="file:///E:\CAI\&#20064;&#39064;&#36741;&#23548;\6-36a.avi" TargetMode="External"/><Relationship Id="rId9" Type="http://schemas.openxmlformats.org/officeDocument/2006/relationships/image" Target="../media/image27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M:\CAI\&#24037;&#31243;&#21046;&#22270;&#20064;&#39064;&#38598;\&#26032;&#29256;&#20064;&#39064;&#36741;&#23548;\&#27893;&#20307;.avi" TargetMode="External"/><Relationship Id="rId1" Type="http://schemas.microsoft.com/office/2007/relationships/media" Target="file:///M:\CAI\&#24037;&#31243;&#21046;&#22270;&#20064;&#39064;&#38598;\&#26032;&#29256;&#20064;&#39064;&#36741;&#23548;\&#27893;&#20307;.avi" TargetMode="External"/><Relationship Id="rId5" Type="http://schemas.openxmlformats.org/officeDocument/2006/relationships/image" Target="../media/image312.png"/><Relationship Id="rId4" Type="http://schemas.openxmlformats.org/officeDocument/2006/relationships/image" Target="../media/image311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Rectangle 27"/>
          <p:cNvSpPr>
            <a:spLocks noChangeArrowheads="1"/>
          </p:cNvSpPr>
          <p:nvPr/>
        </p:nvSpPr>
        <p:spPr bwMode="auto">
          <a:xfrm>
            <a:off x="2483768" y="3573016"/>
            <a:ext cx="1770063" cy="990600"/>
          </a:xfrm>
          <a:prstGeom prst="rect">
            <a:avLst/>
          </a:prstGeom>
          <a:noFill/>
          <a:ln>
            <a:noFill/>
          </a:ln>
          <a:effectLst>
            <a:outerShdw blurRad="63500" dist="29783" dir="1514402" algn="ctr" rotWithShape="0">
              <a:schemeClr val="tx2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kumimoji="1" lang="zh-CN" altLang="en-US" sz="2800" dirty="0">
                <a:solidFill>
                  <a:schemeClr val="hlink"/>
                </a:solidFill>
                <a:latin typeface="Times New Roman" charset="0"/>
                <a:ea typeface="黑体" charset="0"/>
                <a:cs typeface="黑体" charset="0"/>
              </a:rPr>
              <a:t>制</a:t>
            </a:r>
            <a:r>
              <a:rPr kumimoji="1" lang="en-US" altLang="zh-CN" sz="2800" dirty="0">
                <a:solidFill>
                  <a:schemeClr val="hlink"/>
                </a:solidFill>
                <a:latin typeface="Times New Roman" charset="0"/>
                <a:ea typeface="黑体" charset="0"/>
                <a:cs typeface="黑体" charset="0"/>
              </a:rPr>
              <a:t>   </a:t>
            </a:r>
            <a:r>
              <a:rPr kumimoji="1" lang="zh-CN" altLang="en-US" sz="2800" dirty="0">
                <a:solidFill>
                  <a:schemeClr val="hlink"/>
                </a:solidFill>
                <a:latin typeface="Times New Roman" charset="0"/>
                <a:ea typeface="黑体" charset="0"/>
                <a:cs typeface="黑体" charset="0"/>
              </a:rPr>
              <a:t>作</a:t>
            </a:r>
            <a:r>
              <a:rPr kumimoji="1" lang="en-US" altLang="zh-CN" sz="2800" dirty="0">
                <a:solidFill>
                  <a:schemeClr val="hlink"/>
                </a:solidFill>
                <a:latin typeface="Times New Roman" charset="0"/>
                <a:ea typeface="黑体" charset="0"/>
                <a:cs typeface="黑体" charset="0"/>
              </a:rPr>
              <a:t> </a:t>
            </a:r>
            <a:r>
              <a:rPr kumimoji="1" lang="zh-CN" altLang="en-US" sz="2800" dirty="0">
                <a:solidFill>
                  <a:schemeClr val="hlink"/>
                </a:solidFill>
                <a:latin typeface="Times New Roman" charset="0"/>
                <a:ea typeface="黑体" charset="0"/>
                <a:cs typeface="黑体" charset="0"/>
              </a:rPr>
              <a:t>：</a:t>
            </a:r>
            <a:endParaRPr kumimoji="1" lang="zh-CN" altLang="en-US" sz="2800" dirty="0">
              <a:solidFill>
                <a:srgbClr val="FF66FF"/>
              </a:solidFill>
              <a:latin typeface="楷体_GB2312" charset="0"/>
              <a:ea typeface="楷体_GB2312" charset="0"/>
              <a:cs typeface="楷体_GB2312" charset="0"/>
            </a:endParaRPr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auto">
          <a:xfrm>
            <a:off x="762000" y="4953000"/>
            <a:ext cx="7772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800" dirty="0">
                <a:solidFill>
                  <a:srgbClr val="CC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charset="0"/>
                <a:cs typeface="楷体_GB2312" charset="0"/>
              </a:rPr>
              <a:t>合肥工业大学机械与汽车学院工程图学教研室</a:t>
            </a:r>
            <a:endParaRPr kumimoji="1" lang="en-US" altLang="zh-CN" sz="2800" dirty="0">
              <a:solidFill>
                <a:srgbClr val="CC99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楷体_GB2312" charset="0"/>
              <a:cs typeface="楷体_GB2312" charset="0"/>
            </a:endParaRPr>
          </a:p>
        </p:txBody>
      </p:sp>
      <p:sp>
        <p:nvSpPr>
          <p:cNvPr id="3103" name="Rectangle 31"/>
          <p:cNvSpPr>
            <a:spLocks noChangeArrowheads="1"/>
          </p:cNvSpPr>
          <p:nvPr/>
        </p:nvSpPr>
        <p:spPr bwMode="auto">
          <a:xfrm>
            <a:off x="4114800" y="3657600"/>
            <a:ext cx="2514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sz="4400" b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charset="0"/>
                <a:ea typeface="华文行楷" charset="0"/>
                <a:cs typeface="华文行楷" charset="0"/>
              </a:rPr>
              <a:t>林</a:t>
            </a:r>
            <a:r>
              <a:rPr kumimoji="1" lang="en-US" altLang="zh-CN" sz="4400" b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charset="0"/>
                <a:ea typeface="华文行楷" charset="0"/>
                <a:cs typeface="华文行楷" charset="0"/>
              </a:rPr>
              <a:t> </a:t>
            </a:r>
            <a:r>
              <a:rPr kumimoji="1" lang="zh-CN" altLang="en-US" sz="4400" b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charset="0"/>
                <a:ea typeface="华文行楷" charset="0"/>
                <a:cs typeface="华文行楷" charset="0"/>
              </a:rPr>
              <a:t>启</a:t>
            </a:r>
            <a:r>
              <a:rPr kumimoji="1" lang="en-US" altLang="zh-CN" sz="4400" b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charset="0"/>
                <a:ea typeface="华文行楷" charset="0"/>
                <a:cs typeface="华文行楷" charset="0"/>
              </a:rPr>
              <a:t> </a:t>
            </a:r>
            <a:r>
              <a:rPr kumimoji="1" lang="zh-CN" altLang="en-US" sz="4400" b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charset="0"/>
                <a:ea typeface="华文行楷" charset="0"/>
                <a:cs typeface="华文行楷" charset="0"/>
              </a:rPr>
              <a:t>迪</a:t>
            </a:r>
          </a:p>
        </p:txBody>
      </p:sp>
      <p:sp>
        <p:nvSpPr>
          <p:cNvPr id="3104" name="Rectangle 3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84784"/>
            <a:ext cx="8229600" cy="1143000"/>
          </a:xfrm>
          <a:noFill/>
          <a:ln/>
          <a:effectLst>
            <a:outerShdw blurRad="63500" dist="71842" dir="2700000" algn="ctr" rotWithShape="0">
              <a:schemeClr val="tx1"/>
            </a:outerShdw>
          </a:effectLst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/>
          <a:p>
            <a:r>
              <a:rPr lang="en-US" altLang="zh-CN" sz="6000" b="1" dirty="0">
                <a:solidFill>
                  <a:srgbClr val="FF6699"/>
                </a:solidFill>
                <a:ea typeface="隶书" charset="0"/>
                <a:cs typeface="隶书" charset="0"/>
              </a:rPr>
              <a:t>《</a:t>
            </a:r>
            <a:r>
              <a:rPr lang="zh-CN" altLang="en-US" sz="6000" b="1" dirty="0">
                <a:solidFill>
                  <a:srgbClr val="FF6699"/>
                </a:solidFill>
                <a:ea typeface="隶书" charset="0"/>
                <a:cs typeface="隶书" charset="0"/>
              </a:rPr>
              <a:t>工程图学</a:t>
            </a:r>
            <a:r>
              <a:rPr lang="en-US" altLang="zh-CN" sz="6000" b="1" dirty="0">
                <a:solidFill>
                  <a:srgbClr val="FF6699"/>
                </a:solidFill>
                <a:ea typeface="隶书" charset="0"/>
                <a:cs typeface="隶书" charset="0"/>
              </a:rPr>
              <a:t>》</a:t>
            </a:r>
            <a:r>
              <a:rPr lang="zh-CN" altLang="en-US" sz="6000" b="1" dirty="0">
                <a:solidFill>
                  <a:srgbClr val="FF6699"/>
                </a:solidFill>
                <a:ea typeface="隶书" charset="0"/>
                <a:cs typeface="隶书" charset="0"/>
              </a:rPr>
              <a:t>习题解答</a:t>
            </a:r>
          </a:p>
        </p:txBody>
      </p:sp>
    </p:spTree>
    <p:extLst>
      <p:ext uri="{BB962C8B-B14F-4D97-AF65-F5344CB8AC3E}">
        <p14:creationId xmlns:p14="http://schemas.microsoft.com/office/powerpoint/2010/main" val="2832060929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9" grpId="0"/>
      <p:bldP spid="3100" grpId="0"/>
      <p:bldP spid="310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3" name="Picture 3" descr="P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76666"/>
      </p:ext>
    </p:extLst>
  </p:cSld>
  <p:clrMapOvr>
    <a:masterClrMapping/>
  </p:clrMapOvr>
  <p:transition>
    <p:blind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1" name="Picture 3" descr="P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84120"/>
      </p:ext>
    </p:extLst>
  </p:cSld>
  <p:clrMapOvr>
    <a:masterClrMapping/>
  </p:clrMapOvr>
  <p:transition>
    <p:blind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099" name="Picture 3" descr="P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7817"/>
      </p:ext>
    </p:extLst>
  </p:cSld>
  <p:clrMapOvr>
    <a:masterClrMapping/>
  </p:clrMapOvr>
  <p:transition>
    <p:blind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7" name="Picture 3" descr="P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788"/>
            <a:ext cx="9144000" cy="6577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850245"/>
      </p:ext>
    </p:extLst>
  </p:cSld>
  <p:clrMapOvr>
    <a:masterClrMapping/>
  </p:clrMapOvr>
  <p:transition>
    <p:blind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95" name="Picture 3" descr="P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0"/>
            <a:ext cx="9144000" cy="657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04448"/>
      </p:ext>
    </p:extLst>
  </p:cSld>
  <p:clrMapOvr>
    <a:masterClrMapping/>
  </p:clrMapOvr>
  <p:transition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4" name="Picture 4" descr="P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-842417" y="19365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905284" y="26407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385589"/>
      </p:ext>
    </p:extLst>
  </p:cSld>
  <p:clrMapOvr>
    <a:masterClrMapping/>
  </p:clrMapOvr>
  <p:transition>
    <p:blind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39" name="Picture 3" descr="P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89222"/>
      </p:ext>
    </p:extLst>
  </p:cSld>
  <p:clrMapOvr>
    <a:masterClrMapping/>
  </p:clrMapOvr>
  <p:transition>
    <p:blind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1" name="Picture 3" descr="P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"/>
            <a:ext cx="9144000" cy="6642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292" name="Picture 4" descr="未命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13" y="2209800"/>
            <a:ext cx="1333500" cy="167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294" name="Picture 6" descr="P16(1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62200"/>
            <a:ext cx="925513" cy="13795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295" name="Picture 7" descr="P16(1)左视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73113"/>
            <a:ext cx="989013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296" name="Picture 8" descr="P16(2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1128713" cy="1447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297" name="Picture 9" descr="P16(2)主视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1011238"/>
            <a:ext cx="1066800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299" name="Picture 11" descr="9-0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334000"/>
            <a:ext cx="1471613" cy="152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302" name="Picture 14" descr="P16(3)俯视图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8400"/>
            <a:ext cx="1219200" cy="917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303" name="Picture 15" descr="P16(3)左视图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38" y="685800"/>
            <a:ext cx="8921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304" name="Picture 16" descr="P16(3)主视图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685800"/>
            <a:ext cx="11747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305" name="Picture 17" descr="P16-5(1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8" y="5257800"/>
            <a:ext cx="1084262" cy="16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306" name="Picture 18" descr="P16-5(2)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257800"/>
            <a:ext cx="1041400" cy="1581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47739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82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8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82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83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83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8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83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8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8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Picture 2" descr="P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"/>
            <a:ext cx="9144000" cy="6642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433" name="Picture 49" descr="P17(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09800"/>
            <a:ext cx="1066800" cy="1508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387" name="Picture 3" descr="未标题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13" y="2057400"/>
            <a:ext cx="1246187" cy="175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388" name="Picture 4" descr="未标题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5105400"/>
            <a:ext cx="1339850" cy="167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428" name="Picture 44" descr="P17(-8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181600"/>
            <a:ext cx="1125538" cy="152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429" name="Picture 45" descr="P17(-10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181600"/>
            <a:ext cx="1066800" cy="152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431" name="Picture 47" descr="P17(1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17738"/>
            <a:ext cx="1447800" cy="1308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56113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36" name="Picture 4" descr="P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"/>
            <a:ext cx="9144000" cy="6642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438" name="Picture 6" descr="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6789" r="10001" b="4950"/>
          <a:stretch>
            <a:fillRect/>
          </a:stretch>
        </p:blipFill>
        <p:spPr bwMode="auto">
          <a:xfrm>
            <a:off x="7696200" y="5294313"/>
            <a:ext cx="1447800" cy="1106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440" name="Picture 8" descr="P18(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60600"/>
            <a:ext cx="1600200" cy="147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441" name="Picture 9" descr="P18(2)左视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1162050"/>
            <a:ext cx="11430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4442" name="Picture 10" descr="P18(-12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5" y="2074863"/>
            <a:ext cx="1133475" cy="16589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443" name="Picture 11" descr="P18(-12)主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63" y="719138"/>
            <a:ext cx="11430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4444" name="Picture 12" descr="P18(-13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270500"/>
            <a:ext cx="1447800" cy="11477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445" name="Picture 13" descr="P18(1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2362200"/>
            <a:ext cx="1346200" cy="1390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446" name="Picture 14" descr="P18-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199063"/>
            <a:ext cx="1524000" cy="12017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447" name="Picture 15" descr="P18-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583238"/>
            <a:ext cx="1524000" cy="10461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806973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44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4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44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4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4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44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4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3" name="Picture 15" descr="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637572"/>
      </p:ext>
    </p:extLst>
  </p:cSld>
  <p:clrMapOvr>
    <a:masterClrMapping/>
  </p:clrMapOvr>
  <p:transition>
    <p:blinds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7" name="Picture 17" descr="P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"/>
            <a:ext cx="9144000" cy="668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483" name="Picture 3" descr="未标题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1985963"/>
            <a:ext cx="1903412" cy="16716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484" name="Picture 4" descr="未标题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85963"/>
            <a:ext cx="1905000" cy="16716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6489" name="Group 9"/>
          <p:cNvGrpSpPr>
            <a:grpSpLocks/>
          </p:cNvGrpSpPr>
          <p:nvPr/>
        </p:nvGrpSpPr>
        <p:grpSpPr bwMode="auto">
          <a:xfrm>
            <a:off x="2743200" y="5029200"/>
            <a:ext cx="1600200" cy="1535113"/>
            <a:chOff x="1728" y="3168"/>
            <a:chExt cx="1008" cy="967"/>
          </a:xfrm>
        </p:grpSpPr>
        <p:sp>
          <p:nvSpPr>
            <p:cNvPr id="276488" name="Rectangle 8"/>
            <p:cNvSpPr>
              <a:spLocks noChangeArrowheads="1"/>
            </p:cNvSpPr>
            <p:nvPr/>
          </p:nvSpPr>
          <p:spPr bwMode="auto">
            <a:xfrm>
              <a:off x="1872" y="3264"/>
              <a:ext cx="768" cy="72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76486" name="Picture 6" descr="P19-2(1)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3168"/>
              <a:ext cx="1008" cy="96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6491" name="Group 11"/>
          <p:cNvGrpSpPr>
            <a:grpSpLocks/>
          </p:cNvGrpSpPr>
          <p:nvPr/>
        </p:nvGrpSpPr>
        <p:grpSpPr bwMode="auto">
          <a:xfrm>
            <a:off x="7289800" y="4824413"/>
            <a:ext cx="1701800" cy="1804987"/>
            <a:chOff x="4592" y="3039"/>
            <a:chExt cx="1072" cy="1137"/>
          </a:xfrm>
        </p:grpSpPr>
        <p:sp>
          <p:nvSpPr>
            <p:cNvPr id="276490" name="Rectangle 10"/>
            <p:cNvSpPr>
              <a:spLocks noChangeArrowheads="1"/>
            </p:cNvSpPr>
            <p:nvPr/>
          </p:nvSpPr>
          <p:spPr bwMode="auto">
            <a:xfrm>
              <a:off x="4704" y="3264"/>
              <a:ext cx="864" cy="62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76487" name="Picture 7" descr="P19-2(2)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" y="3039"/>
              <a:ext cx="1072" cy="113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6492" name="Picture 12" descr="P19-2(1)主视图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4051300"/>
            <a:ext cx="1371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493" name="Picture 13" descr="P19-2(2)主视图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4011613"/>
            <a:ext cx="1357312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494" name="Picture 14" descr="P19(1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81200"/>
            <a:ext cx="1828800" cy="1820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495" name="Picture 15" descr="p19(3)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876800"/>
            <a:ext cx="2090738" cy="1758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496" name="Picture 16" descr="p19(4)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876800"/>
            <a:ext cx="2133600" cy="16621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586750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64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64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6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764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64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76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40" name="Picture 12" descr="P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"/>
            <a:ext cx="9144000" cy="6642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3" name="Picture 5" descr="未标题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181600"/>
            <a:ext cx="1108075" cy="1495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4" name="Picture 6" descr="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330825"/>
            <a:ext cx="1600200" cy="1374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6" name="Picture 8" descr="未标题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52600"/>
            <a:ext cx="1589088" cy="17605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7" name="Picture 9" descr="未标题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3" y="1825625"/>
            <a:ext cx="1785937" cy="17129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8" name="Picture 10" descr="P20(-5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38" y="4951413"/>
            <a:ext cx="1541462" cy="17541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443314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8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8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8" name="Picture 2" descr="P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"/>
            <a:ext cx="9144000" cy="6642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579" name="Picture 3" descr="未标题-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98675"/>
            <a:ext cx="1600200" cy="12271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580" name="Picture 4" descr="未标题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20875"/>
            <a:ext cx="1522413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1" name="Picture 5" descr="未标题-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24050"/>
            <a:ext cx="15240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3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035550"/>
            <a:ext cx="175260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0584" name="Picture 8" descr="P21(-10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01825"/>
            <a:ext cx="1752600" cy="13350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585" name="Picture 9" descr="P21(-10)主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25" y="758825"/>
            <a:ext cx="13716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6" name="Picture 10" descr="P21(-12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724400"/>
            <a:ext cx="2090738" cy="15414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587" name="Picture 11" descr="P21(-12)主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67138"/>
            <a:ext cx="167640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9" name="Picture 13" descr="P21(-12)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72000"/>
            <a:ext cx="2057400" cy="1797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530604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80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05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0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805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05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80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26" name="Picture 2" descr="P22(J-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"/>
            <a:ext cx="9144000" cy="6642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627" name="Picture 3" descr="P22(-13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81400"/>
            <a:ext cx="3581400" cy="2828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628" name="Picture 4" descr="P22(-13)俯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3116263"/>
            <a:ext cx="342900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630" name="Picture 6" descr="未标题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1009650"/>
            <a:ext cx="3425825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172400" y="0"/>
            <a:ext cx="13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668846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26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74" name="Picture 2" descr="P22(J-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"/>
            <a:ext cx="9144000" cy="6642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676" name="Picture 4" descr="P22(-14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24200"/>
            <a:ext cx="3451225" cy="3162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675" name="Picture 3" descr="P22(-14)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76613"/>
            <a:ext cx="3810000" cy="3124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316416" y="116632"/>
            <a:ext cx="9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60843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46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071" name="Picture 7" descr="E:\CAI\工程制图习题集\10习题集题解jpg\P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8"/>
            <a:ext cx="9144000" cy="6577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4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00600" y="3657600"/>
            <a:ext cx="4038600" cy="990600"/>
          </a:xfrm>
          <a:solidFill>
            <a:srgbClr val="FFFF99"/>
          </a:solidFill>
          <a:ln/>
          <a:effectLst>
            <a:outerShdw blurRad="63500" dist="35921" dir="2700000" algn="ctr" rotWithShape="0">
              <a:schemeClr val="bg2"/>
            </a:outerShdw>
          </a:effectLst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buFont typeface="Wingdings" charset="0"/>
              <a:buChar char="Ø"/>
            </a:pPr>
            <a:r>
              <a:rPr kumimoji="1" lang="zh-CN" altLang="en-US" sz="5400" b="1">
                <a:solidFill>
                  <a:srgbClr val="FF0000"/>
                </a:solidFill>
                <a:ea typeface="隶书" charset="0"/>
                <a:cs typeface="隶书" charset="0"/>
              </a:rPr>
              <a:t>图纸作业</a:t>
            </a:r>
          </a:p>
        </p:txBody>
      </p:sp>
      <p:sp>
        <p:nvSpPr>
          <p:cNvPr id="344068" name="Rectangle 4"/>
          <p:cNvSpPr>
            <a:spLocks noChangeArrowheads="1"/>
          </p:cNvSpPr>
          <p:nvPr/>
        </p:nvSpPr>
        <p:spPr bwMode="auto">
          <a:xfrm>
            <a:off x="4876800" y="4800600"/>
            <a:ext cx="3962400" cy="9144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63500" dist="29783" dir="1514402" algn="ctr" rotWithShape="0">
              <a:schemeClr val="tx2">
                <a:alpha val="74998"/>
              </a:scheme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kumimoji="1" lang="zh-CN" altLang="en-US" sz="3600">
                <a:solidFill>
                  <a:srgbClr val="FF0000"/>
                </a:solidFill>
                <a:latin typeface="Times New Roman" charset="0"/>
                <a:ea typeface="黑体" charset="0"/>
                <a:cs typeface="黑体" charset="0"/>
              </a:rPr>
              <a:t>（图线练习）</a:t>
            </a:r>
          </a:p>
        </p:txBody>
      </p:sp>
    </p:spTree>
    <p:extLst>
      <p:ext uri="{BB962C8B-B14F-4D97-AF65-F5344CB8AC3E}">
        <p14:creationId xmlns:p14="http://schemas.microsoft.com/office/powerpoint/2010/main" val="920331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335" name="Picture 7" descr="E:\CAI\工程制图习题集\10习题集题解jpg\P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7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56" name="Picture 1028" descr="E:\CAI\工程制图习题集\10习题集题解jpg\P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8"/>
            <a:ext cx="9144000" cy="6577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791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80" name="Picture 5124" descr="E:\CAI\工程制图习题集\10习题集题解jpg\P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8"/>
            <a:ext cx="9144000" cy="6577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03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ChangeArrowheads="1"/>
          </p:cNvSpPr>
          <p:nvPr/>
        </p:nvSpPr>
        <p:spPr bwMode="auto">
          <a:xfrm>
            <a:off x="0" y="76200"/>
            <a:ext cx="9144000" cy="6629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5091" name="Object 3"/>
          <p:cNvGraphicFramePr>
            <a:graphicFrameLocks noChangeAspect="1"/>
          </p:cNvGraphicFramePr>
          <p:nvPr/>
        </p:nvGraphicFramePr>
        <p:xfrm>
          <a:off x="228600" y="1066800"/>
          <a:ext cx="4094163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utoCAD Drawing" r:id="rId3" imgW="5467320" imgH="3800520" progId="AutoCAD.Drawing.17">
                  <p:embed/>
                </p:oleObj>
              </mc:Choice>
              <mc:Fallback>
                <p:oleObj name="AutoCAD Drawing" r:id="rId3" imgW="5467320" imgH="3800520" progId="AutoCAD.Drawing.1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725" r="17770"/>
                      <a:stretch>
                        <a:fillRect/>
                      </a:stretch>
                    </p:blipFill>
                    <p:spPr bwMode="auto">
                      <a:xfrm>
                        <a:off x="228600" y="1066800"/>
                        <a:ext cx="4094163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092" name="Rectangle 4"/>
          <p:cNvSpPr>
            <a:spLocks noChangeArrowheads="1"/>
          </p:cNvSpPr>
          <p:nvPr/>
        </p:nvSpPr>
        <p:spPr bwMode="auto">
          <a:xfrm>
            <a:off x="685800" y="0"/>
            <a:ext cx="777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kumimoji="1" lang="zh-CN" altLang="en-US" sz="2800">
                <a:latin typeface="Times New Roman" charset="0"/>
              </a:rPr>
              <a:t>图纸作业（图线练习）</a:t>
            </a:r>
          </a:p>
        </p:txBody>
      </p:sp>
      <p:graphicFrame>
        <p:nvGraphicFramePr>
          <p:cNvPr id="345093" name="Object 5"/>
          <p:cNvGraphicFramePr>
            <a:graphicFrameLocks noChangeAspect="1"/>
          </p:cNvGraphicFramePr>
          <p:nvPr/>
        </p:nvGraphicFramePr>
        <p:xfrm>
          <a:off x="4843463" y="762000"/>
          <a:ext cx="36830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AutoCAD Drawing" r:id="rId5" imgW="5467320" imgH="3800520" progId="AutoCAD.Drawing.17">
                  <p:embed/>
                </p:oleObj>
              </mc:Choice>
              <mc:Fallback>
                <p:oleObj name="AutoCAD Drawing" r:id="rId5" imgW="5467320" imgH="3800520" progId="AutoCAD.Drawing.1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5819"/>
                      <a:stretch>
                        <a:fillRect/>
                      </a:stretch>
                    </p:blipFill>
                    <p:spPr bwMode="auto">
                      <a:xfrm>
                        <a:off x="4843463" y="762000"/>
                        <a:ext cx="368300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5094" name="Group 6"/>
          <p:cNvGrpSpPr>
            <a:grpSpLocks/>
          </p:cNvGrpSpPr>
          <p:nvPr/>
        </p:nvGrpSpPr>
        <p:grpSpPr bwMode="auto">
          <a:xfrm>
            <a:off x="228600" y="609600"/>
            <a:ext cx="8686800" cy="5867400"/>
            <a:chOff x="144" y="384"/>
            <a:chExt cx="5472" cy="3696"/>
          </a:xfrm>
        </p:grpSpPr>
        <p:sp>
          <p:nvSpPr>
            <p:cNvPr id="345095" name="Line 7"/>
            <p:cNvSpPr>
              <a:spLocks noChangeShapeType="1"/>
            </p:cNvSpPr>
            <p:nvPr/>
          </p:nvSpPr>
          <p:spPr bwMode="auto">
            <a:xfrm>
              <a:off x="3888" y="374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096" name="Line 8"/>
            <p:cNvSpPr>
              <a:spLocks noChangeShapeType="1"/>
            </p:cNvSpPr>
            <p:nvPr/>
          </p:nvSpPr>
          <p:spPr bwMode="auto">
            <a:xfrm>
              <a:off x="4752" y="350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5097" name="Group 9"/>
            <p:cNvGrpSpPr>
              <a:grpSpLocks/>
            </p:cNvGrpSpPr>
            <p:nvPr/>
          </p:nvGrpSpPr>
          <p:grpSpPr bwMode="auto">
            <a:xfrm>
              <a:off x="144" y="384"/>
              <a:ext cx="5472" cy="3696"/>
              <a:chOff x="144" y="384"/>
              <a:chExt cx="5472" cy="3696"/>
            </a:xfrm>
          </p:grpSpPr>
          <p:sp>
            <p:nvSpPr>
              <p:cNvPr id="345098" name="Rectangle 10"/>
              <p:cNvSpPr>
                <a:spLocks noChangeArrowheads="1"/>
              </p:cNvSpPr>
              <p:nvPr/>
            </p:nvSpPr>
            <p:spPr bwMode="auto">
              <a:xfrm>
                <a:off x="144" y="384"/>
                <a:ext cx="5472" cy="369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5099" name="Rectangle 11"/>
              <p:cNvSpPr>
                <a:spLocks noChangeArrowheads="1"/>
              </p:cNvSpPr>
              <p:nvPr/>
            </p:nvSpPr>
            <p:spPr bwMode="auto">
              <a:xfrm>
                <a:off x="3888" y="3504"/>
                <a:ext cx="1728" cy="57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5100" name="Line 12"/>
              <p:cNvSpPr>
                <a:spLocks noChangeShapeType="1"/>
              </p:cNvSpPr>
              <p:nvPr/>
            </p:nvSpPr>
            <p:spPr bwMode="auto">
              <a:xfrm>
                <a:off x="2832" y="384"/>
                <a:ext cx="0" cy="36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5101" name="Rectangle 13"/>
              <p:cNvSpPr>
                <a:spLocks noChangeArrowheads="1"/>
              </p:cNvSpPr>
              <p:nvPr/>
            </p:nvSpPr>
            <p:spPr bwMode="auto">
              <a:xfrm>
                <a:off x="3936" y="3552"/>
                <a:ext cx="768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zh-CN" altLang="en-US" sz="2000">
                    <a:latin typeface="Times New Roman" charset="0"/>
                    <a:ea typeface="仿宋_GB2312" charset="0"/>
                    <a:cs typeface="仿宋_GB2312" charset="0"/>
                  </a:rPr>
                  <a:t>图线练习</a:t>
                </a:r>
              </a:p>
            </p:txBody>
          </p:sp>
        </p:grpSp>
      </p:grpSp>
      <p:grpSp>
        <p:nvGrpSpPr>
          <p:cNvPr id="345102" name="Group 14"/>
          <p:cNvGrpSpPr>
            <a:grpSpLocks/>
          </p:cNvGrpSpPr>
          <p:nvPr/>
        </p:nvGrpSpPr>
        <p:grpSpPr bwMode="auto">
          <a:xfrm>
            <a:off x="2619375" y="4762500"/>
            <a:ext cx="1114425" cy="1035050"/>
            <a:chOff x="1650" y="3000"/>
            <a:chExt cx="702" cy="652"/>
          </a:xfrm>
        </p:grpSpPr>
        <p:sp>
          <p:nvSpPr>
            <p:cNvPr id="345103" name="Freeform 15"/>
            <p:cNvSpPr>
              <a:spLocks/>
            </p:cNvSpPr>
            <p:nvPr/>
          </p:nvSpPr>
          <p:spPr bwMode="auto">
            <a:xfrm>
              <a:off x="1650" y="3000"/>
              <a:ext cx="645" cy="648"/>
            </a:xfrm>
            <a:custGeom>
              <a:avLst/>
              <a:gdLst>
                <a:gd name="T0" fmla="*/ 645 w 645"/>
                <a:gd name="T1" fmla="*/ 0 h 648"/>
                <a:gd name="T2" fmla="*/ 0 w 645"/>
                <a:gd name="T3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5" h="648">
                  <a:moveTo>
                    <a:pt x="645" y="0"/>
                  </a:moveTo>
                  <a:lnTo>
                    <a:pt x="0" y="64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104" name="Line 16"/>
            <p:cNvSpPr>
              <a:spLocks noChangeShapeType="1"/>
            </p:cNvSpPr>
            <p:nvPr/>
          </p:nvSpPr>
          <p:spPr bwMode="auto">
            <a:xfrm>
              <a:off x="1654" y="3648"/>
              <a:ext cx="57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105" name="弧 17"/>
            <p:cNvSpPr>
              <a:spLocks/>
            </p:cNvSpPr>
            <p:nvPr/>
          </p:nvSpPr>
          <p:spPr bwMode="auto">
            <a:xfrm>
              <a:off x="1872" y="3412"/>
              <a:ext cx="147" cy="240"/>
            </a:xfrm>
            <a:custGeom>
              <a:avLst/>
              <a:gdLst>
                <a:gd name="G0" fmla="+- 0 0 0"/>
                <a:gd name="G1" fmla="+- 21581 0 0"/>
                <a:gd name="G2" fmla="+- 21600 0 0"/>
                <a:gd name="T0" fmla="*/ 898 w 21600"/>
                <a:gd name="T1" fmla="*/ 0 h 21581"/>
                <a:gd name="T2" fmla="*/ 21600 w 21600"/>
                <a:gd name="T3" fmla="*/ 21581 h 21581"/>
                <a:gd name="T4" fmla="*/ 0 w 21600"/>
                <a:gd name="T5" fmla="*/ 21581 h 2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81" fill="none" extrusionOk="0">
                  <a:moveTo>
                    <a:pt x="898" y="-1"/>
                  </a:moveTo>
                  <a:cubicBezTo>
                    <a:pt x="12468" y="481"/>
                    <a:pt x="21600" y="10000"/>
                    <a:pt x="21600" y="21581"/>
                  </a:cubicBezTo>
                </a:path>
                <a:path w="21600" h="21581" stroke="0" extrusionOk="0">
                  <a:moveTo>
                    <a:pt x="898" y="-1"/>
                  </a:moveTo>
                  <a:cubicBezTo>
                    <a:pt x="12468" y="481"/>
                    <a:pt x="21600" y="10000"/>
                    <a:pt x="21600" y="21581"/>
                  </a:cubicBezTo>
                  <a:lnTo>
                    <a:pt x="0" y="21581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5106" name="Rectangle 18"/>
            <p:cNvSpPr>
              <a:spLocks noChangeArrowheads="1"/>
            </p:cNvSpPr>
            <p:nvPr/>
          </p:nvSpPr>
          <p:spPr bwMode="auto">
            <a:xfrm>
              <a:off x="2064" y="3408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>
                  <a:solidFill>
                    <a:srgbClr val="FF0000"/>
                  </a:solidFill>
                </a:rPr>
                <a:t>45°</a:t>
              </a:r>
            </a:p>
          </p:txBody>
        </p:sp>
      </p:grpSp>
      <p:grpSp>
        <p:nvGrpSpPr>
          <p:cNvPr id="345107" name="Group 19"/>
          <p:cNvGrpSpPr>
            <a:grpSpLocks/>
          </p:cNvGrpSpPr>
          <p:nvPr/>
        </p:nvGrpSpPr>
        <p:grpSpPr bwMode="auto">
          <a:xfrm>
            <a:off x="533400" y="4762500"/>
            <a:ext cx="1911350" cy="1257300"/>
            <a:chOff x="336" y="3000"/>
            <a:chExt cx="1204" cy="792"/>
          </a:xfrm>
        </p:grpSpPr>
        <p:sp>
          <p:nvSpPr>
            <p:cNvPr id="345108" name="Freeform 20"/>
            <p:cNvSpPr>
              <a:spLocks noChangeAspect="1"/>
            </p:cNvSpPr>
            <p:nvPr/>
          </p:nvSpPr>
          <p:spPr bwMode="auto">
            <a:xfrm>
              <a:off x="660" y="3000"/>
              <a:ext cx="649" cy="645"/>
            </a:xfrm>
            <a:custGeom>
              <a:avLst/>
              <a:gdLst>
                <a:gd name="T0" fmla="*/ 0 w 649"/>
                <a:gd name="T1" fmla="*/ 0 h 645"/>
                <a:gd name="T2" fmla="*/ 649 w 649"/>
                <a:gd name="T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9" h="645">
                  <a:moveTo>
                    <a:pt x="0" y="0"/>
                  </a:moveTo>
                  <a:lnTo>
                    <a:pt x="649" y="64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109" name="Freeform 21"/>
            <p:cNvSpPr>
              <a:spLocks/>
            </p:cNvSpPr>
            <p:nvPr/>
          </p:nvSpPr>
          <p:spPr bwMode="auto">
            <a:xfrm>
              <a:off x="576" y="3000"/>
              <a:ext cx="687" cy="687"/>
            </a:xfrm>
            <a:custGeom>
              <a:avLst/>
              <a:gdLst>
                <a:gd name="T0" fmla="*/ 0 w 687"/>
                <a:gd name="T1" fmla="*/ 0 h 687"/>
                <a:gd name="T2" fmla="*/ 687 w 687"/>
                <a:gd name="T3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7" h="687">
                  <a:moveTo>
                    <a:pt x="0" y="0"/>
                  </a:moveTo>
                  <a:lnTo>
                    <a:pt x="687" y="687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110" name="Line 22"/>
            <p:cNvSpPr>
              <a:spLocks noChangeShapeType="1"/>
            </p:cNvSpPr>
            <p:nvPr/>
          </p:nvSpPr>
          <p:spPr bwMode="auto">
            <a:xfrm flipH="1">
              <a:off x="1248" y="3456"/>
              <a:ext cx="144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111" name="Line 23"/>
            <p:cNvSpPr>
              <a:spLocks noChangeShapeType="1"/>
            </p:cNvSpPr>
            <p:nvPr/>
          </p:nvSpPr>
          <p:spPr bwMode="auto">
            <a:xfrm flipH="1">
              <a:off x="1200" y="3600"/>
              <a:ext cx="48" cy="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112" name="Line 24"/>
            <p:cNvSpPr>
              <a:spLocks noChangeShapeType="1"/>
            </p:cNvSpPr>
            <p:nvPr/>
          </p:nvSpPr>
          <p:spPr bwMode="auto">
            <a:xfrm flipV="1">
              <a:off x="1056" y="3648"/>
              <a:ext cx="144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113" name="Line 25"/>
            <p:cNvSpPr>
              <a:spLocks noChangeShapeType="1"/>
            </p:cNvSpPr>
            <p:nvPr/>
          </p:nvSpPr>
          <p:spPr bwMode="auto">
            <a:xfrm flipH="1">
              <a:off x="384" y="3792"/>
              <a:ext cx="67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5114" name="Rectangle 26"/>
            <p:cNvSpPr>
              <a:spLocks noChangeArrowheads="1"/>
            </p:cNvSpPr>
            <p:nvPr/>
          </p:nvSpPr>
          <p:spPr bwMode="auto">
            <a:xfrm>
              <a:off x="336" y="3600"/>
              <a:ext cx="72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>
                  <a:solidFill>
                    <a:srgbClr val="FF0000"/>
                  </a:solidFill>
                </a:rPr>
                <a:t>间隔均匀</a:t>
              </a:r>
            </a:p>
          </p:txBody>
        </p:sp>
        <p:sp>
          <p:nvSpPr>
            <p:cNvPr id="345115" name="Rectangle 27"/>
            <p:cNvSpPr>
              <a:spLocks noChangeArrowheads="1"/>
            </p:cNvSpPr>
            <p:nvPr/>
          </p:nvSpPr>
          <p:spPr bwMode="auto">
            <a:xfrm rot="18900000">
              <a:off x="1060" y="3327"/>
              <a:ext cx="4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>
                  <a:solidFill>
                    <a:srgbClr val="FF0000"/>
                  </a:solidFill>
                </a:rPr>
                <a:t>3~5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35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5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67" name="Picture 3" descr="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591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639823"/>
      </p:ext>
    </p:extLst>
  </p:cSld>
  <p:clrMapOvr>
    <a:masterClrMapping/>
  </p:clrMapOvr>
  <p:transition>
    <p:blinds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ChangeArrowheads="1"/>
          </p:cNvSpPr>
          <p:nvPr/>
        </p:nvSpPr>
        <p:spPr bwMode="auto">
          <a:xfrm>
            <a:off x="0" y="76200"/>
            <a:ext cx="9144000" cy="6629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6115" name="Rectangle 3"/>
          <p:cNvSpPr>
            <a:spLocks noChangeArrowheads="1"/>
          </p:cNvSpPr>
          <p:nvPr/>
        </p:nvSpPr>
        <p:spPr bwMode="auto">
          <a:xfrm>
            <a:off x="685800" y="0"/>
            <a:ext cx="777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kumimoji="1" lang="zh-CN" altLang="en-US" sz="2800">
                <a:latin typeface="Times New Roman" charset="0"/>
              </a:rPr>
              <a:t>图纸作业（图线练习）</a:t>
            </a:r>
          </a:p>
        </p:txBody>
      </p:sp>
      <p:graphicFrame>
        <p:nvGraphicFramePr>
          <p:cNvPr id="346116" name="Object 4"/>
          <p:cNvGraphicFramePr>
            <a:graphicFrameLocks noChangeAspect="1"/>
          </p:cNvGraphicFramePr>
          <p:nvPr/>
        </p:nvGraphicFramePr>
        <p:xfrm>
          <a:off x="4843463" y="762000"/>
          <a:ext cx="36830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AutoCAD Drawing" r:id="rId3" imgW="5467320" imgH="3800520" progId="AutoCAD.Drawing.17">
                  <p:embed/>
                </p:oleObj>
              </mc:Choice>
              <mc:Fallback>
                <p:oleObj name="AutoCAD Drawing" r:id="rId3" imgW="5467320" imgH="3800520" progId="AutoCAD.Drawing.1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5819"/>
                      <a:stretch>
                        <a:fillRect/>
                      </a:stretch>
                    </p:blipFill>
                    <p:spPr bwMode="auto">
                      <a:xfrm>
                        <a:off x="4843463" y="762000"/>
                        <a:ext cx="368300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6117" name="Group 5"/>
          <p:cNvGrpSpPr>
            <a:grpSpLocks/>
          </p:cNvGrpSpPr>
          <p:nvPr/>
        </p:nvGrpSpPr>
        <p:grpSpPr bwMode="auto">
          <a:xfrm>
            <a:off x="228600" y="609600"/>
            <a:ext cx="8686800" cy="5867400"/>
            <a:chOff x="144" y="384"/>
            <a:chExt cx="5472" cy="3696"/>
          </a:xfrm>
        </p:grpSpPr>
        <p:sp>
          <p:nvSpPr>
            <p:cNvPr id="346118" name="Line 6"/>
            <p:cNvSpPr>
              <a:spLocks noChangeShapeType="1"/>
            </p:cNvSpPr>
            <p:nvPr/>
          </p:nvSpPr>
          <p:spPr bwMode="auto">
            <a:xfrm>
              <a:off x="3888" y="3744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119" name="Line 7"/>
            <p:cNvSpPr>
              <a:spLocks noChangeShapeType="1"/>
            </p:cNvSpPr>
            <p:nvPr/>
          </p:nvSpPr>
          <p:spPr bwMode="auto">
            <a:xfrm>
              <a:off x="4752" y="350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6120" name="Group 8"/>
            <p:cNvGrpSpPr>
              <a:grpSpLocks/>
            </p:cNvGrpSpPr>
            <p:nvPr/>
          </p:nvGrpSpPr>
          <p:grpSpPr bwMode="auto">
            <a:xfrm>
              <a:off x="144" y="384"/>
              <a:ext cx="5472" cy="3696"/>
              <a:chOff x="144" y="384"/>
              <a:chExt cx="5472" cy="3696"/>
            </a:xfrm>
          </p:grpSpPr>
          <p:sp>
            <p:nvSpPr>
              <p:cNvPr id="346121" name="Rectangle 9"/>
              <p:cNvSpPr>
                <a:spLocks noChangeArrowheads="1"/>
              </p:cNvSpPr>
              <p:nvPr/>
            </p:nvSpPr>
            <p:spPr bwMode="auto">
              <a:xfrm>
                <a:off x="144" y="384"/>
                <a:ext cx="5472" cy="369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6122" name="Rectangle 10"/>
              <p:cNvSpPr>
                <a:spLocks noChangeArrowheads="1"/>
              </p:cNvSpPr>
              <p:nvPr/>
            </p:nvSpPr>
            <p:spPr bwMode="auto">
              <a:xfrm>
                <a:off x="3888" y="3504"/>
                <a:ext cx="1728" cy="57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6123" name="Line 11"/>
              <p:cNvSpPr>
                <a:spLocks noChangeShapeType="1"/>
              </p:cNvSpPr>
              <p:nvPr/>
            </p:nvSpPr>
            <p:spPr bwMode="auto">
              <a:xfrm>
                <a:off x="2832" y="384"/>
                <a:ext cx="0" cy="36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6124" name="Rectangle 12"/>
              <p:cNvSpPr>
                <a:spLocks noChangeArrowheads="1"/>
              </p:cNvSpPr>
              <p:nvPr/>
            </p:nvSpPr>
            <p:spPr bwMode="auto">
              <a:xfrm>
                <a:off x="3936" y="3552"/>
                <a:ext cx="768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tx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/>
                <a:r>
                  <a:rPr lang="zh-CN" altLang="en-US" sz="2000">
                    <a:latin typeface="Times New Roman" charset="0"/>
                    <a:ea typeface="仿宋_GB2312" charset="0"/>
                    <a:cs typeface="仿宋_GB2312" charset="0"/>
                  </a:rPr>
                  <a:t>图线练习</a:t>
                </a:r>
              </a:p>
            </p:txBody>
          </p:sp>
        </p:grpSp>
      </p:grpSp>
      <p:sp>
        <p:nvSpPr>
          <p:cNvPr id="346125" name="Rectangle 13"/>
          <p:cNvSpPr>
            <a:spLocks noChangeArrowheads="1"/>
          </p:cNvSpPr>
          <p:nvPr/>
        </p:nvSpPr>
        <p:spPr bwMode="auto">
          <a:xfrm>
            <a:off x="762000" y="4343400"/>
            <a:ext cx="2286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6126" name="Object 14"/>
          <p:cNvGraphicFramePr>
            <a:graphicFrameLocks noChangeAspect="1"/>
          </p:cNvGraphicFramePr>
          <p:nvPr/>
        </p:nvGraphicFramePr>
        <p:xfrm>
          <a:off x="571500" y="1066800"/>
          <a:ext cx="3395663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utoCAD Drawing" r:id="rId5" imgW="5467320" imgH="3800520" progId="AutoCAD.Drawing.17">
                  <p:embed/>
                </p:oleObj>
              </mc:Choice>
              <mc:Fallback>
                <p:oleObj name="AutoCAD Drawing" r:id="rId5" imgW="5467320" imgH="3800520" progId="AutoCAD.Drawing.1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124" r="23508"/>
                      <a:stretch>
                        <a:fillRect/>
                      </a:stretch>
                    </p:blipFill>
                    <p:spPr bwMode="auto">
                      <a:xfrm>
                        <a:off x="571500" y="1066800"/>
                        <a:ext cx="3395663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6127" name="Group 15"/>
          <p:cNvGrpSpPr>
            <a:grpSpLocks/>
          </p:cNvGrpSpPr>
          <p:nvPr/>
        </p:nvGrpSpPr>
        <p:grpSpPr bwMode="auto">
          <a:xfrm>
            <a:off x="2619375" y="4762500"/>
            <a:ext cx="1114425" cy="1035050"/>
            <a:chOff x="1650" y="3000"/>
            <a:chExt cx="702" cy="652"/>
          </a:xfrm>
        </p:grpSpPr>
        <p:sp>
          <p:nvSpPr>
            <p:cNvPr id="346128" name="Freeform 16"/>
            <p:cNvSpPr>
              <a:spLocks/>
            </p:cNvSpPr>
            <p:nvPr/>
          </p:nvSpPr>
          <p:spPr bwMode="auto">
            <a:xfrm>
              <a:off x="1650" y="3000"/>
              <a:ext cx="645" cy="648"/>
            </a:xfrm>
            <a:custGeom>
              <a:avLst/>
              <a:gdLst>
                <a:gd name="T0" fmla="*/ 645 w 645"/>
                <a:gd name="T1" fmla="*/ 0 h 648"/>
                <a:gd name="T2" fmla="*/ 0 w 645"/>
                <a:gd name="T3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5" h="648">
                  <a:moveTo>
                    <a:pt x="645" y="0"/>
                  </a:moveTo>
                  <a:lnTo>
                    <a:pt x="0" y="64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129" name="Line 17"/>
            <p:cNvSpPr>
              <a:spLocks noChangeShapeType="1"/>
            </p:cNvSpPr>
            <p:nvPr/>
          </p:nvSpPr>
          <p:spPr bwMode="auto">
            <a:xfrm>
              <a:off x="1654" y="3648"/>
              <a:ext cx="57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130" name="弧 18"/>
            <p:cNvSpPr>
              <a:spLocks/>
            </p:cNvSpPr>
            <p:nvPr/>
          </p:nvSpPr>
          <p:spPr bwMode="auto">
            <a:xfrm>
              <a:off x="1872" y="3412"/>
              <a:ext cx="147" cy="240"/>
            </a:xfrm>
            <a:custGeom>
              <a:avLst/>
              <a:gdLst>
                <a:gd name="G0" fmla="+- 0 0 0"/>
                <a:gd name="G1" fmla="+- 21581 0 0"/>
                <a:gd name="G2" fmla="+- 21600 0 0"/>
                <a:gd name="T0" fmla="*/ 898 w 21600"/>
                <a:gd name="T1" fmla="*/ 0 h 21581"/>
                <a:gd name="T2" fmla="*/ 21600 w 21600"/>
                <a:gd name="T3" fmla="*/ 21581 h 21581"/>
                <a:gd name="T4" fmla="*/ 0 w 21600"/>
                <a:gd name="T5" fmla="*/ 21581 h 2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81" fill="none" extrusionOk="0">
                  <a:moveTo>
                    <a:pt x="898" y="-1"/>
                  </a:moveTo>
                  <a:cubicBezTo>
                    <a:pt x="12468" y="481"/>
                    <a:pt x="21600" y="10000"/>
                    <a:pt x="21600" y="21581"/>
                  </a:cubicBezTo>
                </a:path>
                <a:path w="21600" h="21581" stroke="0" extrusionOk="0">
                  <a:moveTo>
                    <a:pt x="898" y="-1"/>
                  </a:moveTo>
                  <a:cubicBezTo>
                    <a:pt x="12468" y="481"/>
                    <a:pt x="21600" y="10000"/>
                    <a:pt x="21600" y="21581"/>
                  </a:cubicBezTo>
                  <a:lnTo>
                    <a:pt x="0" y="21581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6131" name="Rectangle 19"/>
            <p:cNvSpPr>
              <a:spLocks noChangeArrowheads="1"/>
            </p:cNvSpPr>
            <p:nvPr/>
          </p:nvSpPr>
          <p:spPr bwMode="auto">
            <a:xfrm>
              <a:off x="2064" y="3408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>
                  <a:solidFill>
                    <a:srgbClr val="FF0000"/>
                  </a:solidFill>
                </a:rPr>
                <a:t>45°</a:t>
              </a:r>
            </a:p>
          </p:txBody>
        </p:sp>
      </p:grpSp>
      <p:grpSp>
        <p:nvGrpSpPr>
          <p:cNvPr id="346132" name="Group 20"/>
          <p:cNvGrpSpPr>
            <a:grpSpLocks/>
          </p:cNvGrpSpPr>
          <p:nvPr/>
        </p:nvGrpSpPr>
        <p:grpSpPr bwMode="auto">
          <a:xfrm>
            <a:off x="533400" y="4762500"/>
            <a:ext cx="1911350" cy="1257300"/>
            <a:chOff x="336" y="3000"/>
            <a:chExt cx="1204" cy="792"/>
          </a:xfrm>
        </p:grpSpPr>
        <p:sp>
          <p:nvSpPr>
            <p:cNvPr id="346133" name="Freeform 21"/>
            <p:cNvSpPr>
              <a:spLocks noChangeAspect="1"/>
            </p:cNvSpPr>
            <p:nvPr/>
          </p:nvSpPr>
          <p:spPr bwMode="auto">
            <a:xfrm>
              <a:off x="660" y="3000"/>
              <a:ext cx="649" cy="645"/>
            </a:xfrm>
            <a:custGeom>
              <a:avLst/>
              <a:gdLst>
                <a:gd name="T0" fmla="*/ 0 w 649"/>
                <a:gd name="T1" fmla="*/ 0 h 645"/>
                <a:gd name="T2" fmla="*/ 649 w 649"/>
                <a:gd name="T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9" h="645">
                  <a:moveTo>
                    <a:pt x="0" y="0"/>
                  </a:moveTo>
                  <a:lnTo>
                    <a:pt x="649" y="645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134" name="Freeform 22"/>
            <p:cNvSpPr>
              <a:spLocks/>
            </p:cNvSpPr>
            <p:nvPr/>
          </p:nvSpPr>
          <p:spPr bwMode="auto">
            <a:xfrm>
              <a:off x="576" y="3000"/>
              <a:ext cx="687" cy="687"/>
            </a:xfrm>
            <a:custGeom>
              <a:avLst/>
              <a:gdLst>
                <a:gd name="T0" fmla="*/ 0 w 687"/>
                <a:gd name="T1" fmla="*/ 0 h 687"/>
                <a:gd name="T2" fmla="*/ 687 w 687"/>
                <a:gd name="T3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7" h="687">
                  <a:moveTo>
                    <a:pt x="0" y="0"/>
                  </a:moveTo>
                  <a:lnTo>
                    <a:pt x="687" y="687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135" name="Line 23"/>
            <p:cNvSpPr>
              <a:spLocks noChangeShapeType="1"/>
            </p:cNvSpPr>
            <p:nvPr/>
          </p:nvSpPr>
          <p:spPr bwMode="auto">
            <a:xfrm flipH="1">
              <a:off x="1248" y="3456"/>
              <a:ext cx="144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136" name="Line 24"/>
            <p:cNvSpPr>
              <a:spLocks noChangeShapeType="1"/>
            </p:cNvSpPr>
            <p:nvPr/>
          </p:nvSpPr>
          <p:spPr bwMode="auto">
            <a:xfrm flipH="1">
              <a:off x="1200" y="3600"/>
              <a:ext cx="48" cy="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137" name="Line 25"/>
            <p:cNvSpPr>
              <a:spLocks noChangeShapeType="1"/>
            </p:cNvSpPr>
            <p:nvPr/>
          </p:nvSpPr>
          <p:spPr bwMode="auto">
            <a:xfrm flipV="1">
              <a:off x="1056" y="3648"/>
              <a:ext cx="144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138" name="Line 26"/>
            <p:cNvSpPr>
              <a:spLocks noChangeShapeType="1"/>
            </p:cNvSpPr>
            <p:nvPr/>
          </p:nvSpPr>
          <p:spPr bwMode="auto">
            <a:xfrm flipH="1">
              <a:off x="384" y="3792"/>
              <a:ext cx="67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6139" name="Rectangle 27"/>
            <p:cNvSpPr>
              <a:spLocks noChangeArrowheads="1"/>
            </p:cNvSpPr>
            <p:nvPr/>
          </p:nvSpPr>
          <p:spPr bwMode="auto">
            <a:xfrm>
              <a:off x="336" y="3600"/>
              <a:ext cx="72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>
                  <a:solidFill>
                    <a:srgbClr val="FF0000"/>
                  </a:solidFill>
                </a:rPr>
                <a:t>间隔均匀</a:t>
              </a:r>
            </a:p>
          </p:txBody>
        </p:sp>
        <p:sp>
          <p:nvSpPr>
            <p:cNvPr id="346140" name="Rectangle 28"/>
            <p:cNvSpPr>
              <a:spLocks noChangeArrowheads="1"/>
            </p:cNvSpPr>
            <p:nvPr/>
          </p:nvSpPr>
          <p:spPr bwMode="auto">
            <a:xfrm rot="18900000">
              <a:off x="1060" y="3327"/>
              <a:ext cx="4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>
                  <a:solidFill>
                    <a:srgbClr val="FF0000"/>
                  </a:solidFill>
                </a:rPr>
                <a:t>~4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166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25" name="Picture 5" descr="P28(J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400"/>
            <a:ext cx="9144000" cy="657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551052"/>
      </p:ext>
    </p:extLst>
  </p:cSld>
  <p:clrMapOvr>
    <a:masterClrMapping/>
  </p:clrMapOvr>
  <p:transition>
    <p:blinds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5" name="Picture 7" descr="P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733385"/>
      </p:ext>
    </p:extLst>
  </p:cSld>
  <p:clrMapOvr>
    <a:masterClrMapping/>
  </p:clrMapOvr>
  <p:transition>
    <p:blinds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21" name="Picture 5" descr="P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0820" name="Picture 4" descr="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" t="9091" r="34959" b="12122"/>
          <a:stretch>
            <a:fillRect/>
          </a:stretch>
        </p:blipFill>
        <p:spPr bwMode="auto">
          <a:xfrm>
            <a:off x="609600" y="4495800"/>
            <a:ext cx="5105400" cy="1981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196708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0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76" name="Picture 12" descr="P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9144000" cy="666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867" name="Picture 3" descr="p31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2133600"/>
            <a:ext cx="1346200" cy="1371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868" name="Picture 4" descr="p31(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2209800"/>
            <a:ext cx="1393825" cy="13001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869" name="Picture 5" descr="p31(3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2286000"/>
            <a:ext cx="1165225" cy="13382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870" name="Picture 6" descr="p31(4)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953000"/>
            <a:ext cx="1573213" cy="175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871" name="Picture 7" descr="p31(4)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953000"/>
            <a:ext cx="1520825" cy="167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873" name="Picture 9" descr="p31(4)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953000"/>
            <a:ext cx="1608138" cy="17129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874" name="Picture 10" descr="p31(5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5029200"/>
            <a:ext cx="1400175" cy="16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875" name="Picture 11" descr="p31(6)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105400"/>
            <a:ext cx="2008188" cy="133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20603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28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5" name="Picture 15" descr="P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8"/>
            <a:ext cx="9144000" cy="6600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63" name="Picture 3" descr="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876800"/>
            <a:ext cx="1325563" cy="1536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66" name="Picture 6" descr="P32(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81200"/>
            <a:ext cx="1470025" cy="152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67" name="Picture 7" descr="P32(6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876800"/>
            <a:ext cx="2514600" cy="1377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65" name="Picture 5" descr="P32(2)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57400"/>
            <a:ext cx="1600200" cy="13033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68" name="Picture 8" descr="p32(1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1425575" cy="1447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69" name="Picture 9" descr="p32(1)左视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000125"/>
            <a:ext cx="7635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70" name="Picture 10" descr="p32(3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133600"/>
            <a:ext cx="1484313" cy="1409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71" name="Picture 11" descr="p32(3)剖切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057400"/>
            <a:ext cx="1422400" cy="16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72" name="Picture 12" descr="p32(3)左视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63" y="990600"/>
            <a:ext cx="76993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73" name="Picture 13" descr="p32(4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010150"/>
            <a:ext cx="1600200" cy="1390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74" name="Picture 14" descr="p32(1)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1368425" cy="1484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468441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6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69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69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69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6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69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6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6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6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914" name="Picture 2" descr="P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9144000" cy="662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93853"/>
      </p:ext>
    </p:extLst>
  </p:cSld>
  <p:clrMapOvr>
    <a:masterClrMapping/>
  </p:clrMapOvr>
  <p:transition>
    <p:blinds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010" name="Picture 2" descr="P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9144000" cy="662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6" name="Picture 8" descr="34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1414463" cy="1447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7" name="Picture 9" descr="34-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0" y="1828800"/>
            <a:ext cx="1485900" cy="152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8" name="Picture 10" descr="34-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962150"/>
            <a:ext cx="1371600" cy="1314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9" name="Picture 11" descr="34-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957763"/>
            <a:ext cx="1524000" cy="12906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21" name="Picture 13" descr="P34(6)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029200"/>
            <a:ext cx="1524000" cy="11763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22" name="Picture 14" descr="P34(5)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876800"/>
            <a:ext cx="1524000" cy="1416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11589"/>
      </p:ext>
    </p:extLst>
  </p:cSld>
  <p:clrMapOvr>
    <a:masterClrMapping/>
  </p:clrMapOvr>
  <p:transition>
    <p:blinds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 descr="P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9144000" cy="662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3107" name="Picture 3" descr="p35(4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105400"/>
            <a:ext cx="1292225" cy="1550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3108" name="Picture 4" descr="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1782763" cy="157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3109" name="Picture 5" descr="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" t="3372" r="7498" b="4715"/>
          <a:stretch>
            <a:fillRect/>
          </a:stretch>
        </p:blipFill>
        <p:spPr bwMode="auto">
          <a:xfrm>
            <a:off x="7620000" y="5105400"/>
            <a:ext cx="1276350" cy="129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3112" name="Picture 8" descr="35-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81200"/>
            <a:ext cx="1335088" cy="1447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3113" name="Picture 9" descr="P35(5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334000"/>
            <a:ext cx="1676400" cy="12271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3114" name="Picture 10" descr="P35(3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076450"/>
            <a:ext cx="1524000" cy="1343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484421"/>
      </p:ext>
    </p:extLst>
  </p:cSld>
  <p:clrMapOvr>
    <a:masterClrMapping/>
  </p:clrMapOvr>
  <p:transition>
    <p:blinds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62" name="Picture 10" descr="P36(改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"/>
            <a:ext cx="9144000" cy="657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57" name="Picture 5" descr="p36(3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1981200"/>
            <a:ext cx="1155700" cy="121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58" name="Picture 6" descr="p36(4-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013325"/>
            <a:ext cx="1444625" cy="1235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59" name="Picture 7" descr="p36(1-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1447800" cy="11636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61" name="Picture 9" descr="p36(6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953000"/>
            <a:ext cx="1316038" cy="1447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63" name="Picture 11" descr="36(2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001838"/>
            <a:ext cx="1584325" cy="13065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64" name="Picture 12" descr="36(5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864100"/>
            <a:ext cx="1655762" cy="13731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580918"/>
      </p:ext>
    </p:extLst>
  </p:cSld>
  <p:clrMapOvr>
    <a:masterClrMapping/>
  </p:clrMapOvr>
  <p:transition>
    <p:blind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15" name="Picture 3" descr="P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391667"/>
      </p:ext>
    </p:extLst>
  </p:cSld>
  <p:clrMapOvr>
    <a:masterClrMapping/>
  </p:clrMapOvr>
  <p:transition>
    <p:blinds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2" descr="P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9144000" cy="662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860441"/>
      </p:ext>
    </p:extLst>
  </p:cSld>
  <p:clrMapOvr>
    <a:masterClrMapping/>
  </p:clrMapOvr>
  <p:transition>
    <p:blinds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490" name="Picture 2" descr="P38(J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9144000" cy="662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815388"/>
      </p:ext>
    </p:extLst>
  </p:cSld>
  <p:clrMapOvr>
    <a:masterClrMapping/>
  </p:clrMapOvr>
  <p:transition>
    <p:blinds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586" name="Picture 2" descr="P38(J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9144000" cy="662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624453"/>
      </p:ext>
    </p:extLst>
  </p:cSld>
  <p:clrMapOvr>
    <a:masterClrMapping/>
  </p:clrMapOvr>
  <p:transition>
    <p:blinds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634" name="Picture 2" descr="P38(J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9144000" cy="662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42945"/>
      </p:ext>
    </p:extLst>
  </p:cSld>
  <p:clrMapOvr>
    <a:masterClrMapping/>
  </p:clrMapOvr>
  <p:transition>
    <p:blinds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538" name="Picture 2" descr="P38(J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9144000" cy="662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48854"/>
      </p:ext>
    </p:extLst>
  </p:cSld>
  <p:clrMapOvr>
    <a:masterClrMapping/>
  </p:clrMapOvr>
  <p:transition>
    <p:blinds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3" name="Picture 3" descr="P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8"/>
            <a:ext cx="9144000" cy="6651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10550"/>
      </p:ext>
    </p:extLst>
  </p:cSld>
  <p:clrMapOvr>
    <a:masterClrMapping/>
  </p:clrMapOvr>
  <p:transition>
    <p:blinds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50" name="Picture 2" descr="P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9144000" cy="662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599465"/>
      </p:ext>
    </p:extLst>
  </p:cSld>
  <p:clrMapOvr>
    <a:masterClrMapping/>
  </p:clrMapOvr>
  <p:transition>
    <p:blinds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298" name="Picture 2" descr="P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1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99" name="Picture 3" descr="p41(1)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63613"/>
            <a:ext cx="15240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300" name="Picture 4" descr="p41(1)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85800"/>
            <a:ext cx="1752600" cy="13287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01" name="Picture 5" descr="p41(1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09800"/>
            <a:ext cx="1828800" cy="1271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02" name="Picture 6" descr="p41(3)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28800"/>
            <a:ext cx="2471738" cy="1527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03" name="Picture 7" descr="p41(3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700213"/>
            <a:ext cx="2362200" cy="1546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04" name="Picture 8" descr="p41(2)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53000"/>
            <a:ext cx="1395413" cy="1222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06" name="Picture 10" descr="p41(2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800600"/>
            <a:ext cx="1316038" cy="165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05" name="Picture 9" descr="p41(2)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876800"/>
            <a:ext cx="1570038" cy="1495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07" name="Picture 11" descr="p41(4)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970463"/>
            <a:ext cx="1843088" cy="1419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36513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12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13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13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346" name="Picture 2" descr="P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8"/>
            <a:ext cx="9144000" cy="6651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347" name="Picture 3" descr="p42(4)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4730750"/>
            <a:ext cx="1309687" cy="1657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348" name="Picture 4" descr="p42(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4735513"/>
            <a:ext cx="1338262" cy="16652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349" name="Picture 5" descr="p42(4)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029200"/>
            <a:ext cx="1155700" cy="1436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350" name="Picture 6" descr="p42(4)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3695700"/>
            <a:ext cx="11652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961077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33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133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33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02" name="Picture 1034" descr="P43(改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0"/>
            <a:ext cx="9144000" cy="657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399" name="Picture 1031" descr="p43(2)剖切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620713"/>
            <a:ext cx="2397125" cy="19891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400" name="Picture 1032" descr="p43(2)视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437063"/>
            <a:ext cx="1635125" cy="2089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401" name="Picture 1033" descr="p43(2)组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49275"/>
            <a:ext cx="2808288" cy="2349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403" name="Picture 1035" descr="P4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63" y="4876800"/>
            <a:ext cx="2370137" cy="1682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404" name="Picture 1036" descr="P43剖视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76263"/>
            <a:ext cx="2743200" cy="1971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405" name="Picture 1037" descr="P43剖视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906713"/>
            <a:ext cx="243840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5406" name="Picture 1038" descr="P43(仰视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876800"/>
            <a:ext cx="2452688" cy="1652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540586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54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15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5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3" name="Picture 3" descr="P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2356"/>
      </p:ext>
    </p:extLst>
  </p:cSld>
  <p:clrMapOvr>
    <a:masterClrMapping/>
  </p:clrMapOvr>
  <p:transition>
    <p:blinds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2" name="Picture 2" descr="P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8"/>
            <a:ext cx="9144000" cy="6651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44" name="Picture 4" descr="p44(1)半剖切图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2438400" cy="1847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45" name="Picture 5" descr="p44(2)半剖切图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4800"/>
            <a:ext cx="2438400" cy="2087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46" name="Picture 6" descr="p44(2)主视图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79700"/>
            <a:ext cx="27432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47" name="Picture 7" descr="p44(2)视图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330700"/>
            <a:ext cx="2525713" cy="222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48" name="Picture 8" descr="p44(3)半剖切图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4800"/>
            <a:ext cx="2438400" cy="2016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49" name="Picture 9" descr="p44(3)视图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330700"/>
            <a:ext cx="2438400" cy="2106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50" name="Picture 10" descr="p44(3)视图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30700"/>
            <a:ext cx="2414588" cy="21923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51" name="Picture 11" descr="p44(3)主视图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749550"/>
            <a:ext cx="2362200" cy="1365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52" name="Picture 12" descr="p44(1)视图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19600"/>
            <a:ext cx="2478088" cy="2119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970061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74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74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74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74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74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7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3074"/>
          <p:cNvSpPr>
            <a:spLocks noChangeArrowheads="1"/>
          </p:cNvSpPr>
          <p:nvPr/>
        </p:nvSpPr>
        <p:spPr bwMode="auto">
          <a:xfrm>
            <a:off x="685800" y="762000"/>
            <a:ext cx="7620000" cy="533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4067" name="Rectangle 3075"/>
          <p:cNvSpPr>
            <a:spLocks noChangeArrowheads="1"/>
          </p:cNvSpPr>
          <p:nvPr/>
        </p:nvSpPr>
        <p:spPr bwMode="auto">
          <a:xfrm>
            <a:off x="1371600" y="22860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>
                <a:solidFill>
                  <a:schemeClr val="accent2"/>
                </a:solidFill>
                <a:latin typeface="仿宋_GB2312" charset="0"/>
                <a:ea typeface="仿宋_GB2312" charset="0"/>
                <a:cs typeface="仿宋_GB2312" charset="0"/>
              </a:rPr>
              <a:t>(2).</a:t>
            </a:r>
            <a:r>
              <a:rPr lang="zh-CN" altLang="en-US" sz="2400">
                <a:solidFill>
                  <a:schemeClr val="accent2"/>
                </a:solidFill>
                <a:latin typeface="仿宋_GB2312" charset="0"/>
                <a:ea typeface="仿宋_GB2312" charset="0"/>
                <a:cs typeface="仿宋_GB2312" charset="0"/>
              </a:rPr>
              <a:t>补充答案</a:t>
            </a:r>
            <a:r>
              <a:rPr lang="en-US" altLang="zh-CN" sz="2400">
                <a:solidFill>
                  <a:schemeClr val="accent2"/>
                </a:solidFill>
                <a:latin typeface="Swis721 BlkEx BT"/>
                <a:ea typeface="仿宋_GB2312" charset="0"/>
                <a:cs typeface="仿宋_GB2312" charset="0"/>
              </a:rPr>
              <a:t>—</a:t>
            </a:r>
            <a:r>
              <a:rPr lang="zh-CN" altLang="en-US" sz="2400">
                <a:solidFill>
                  <a:schemeClr val="accent2"/>
                </a:solidFill>
                <a:latin typeface="仿宋_GB2312" charset="0"/>
                <a:ea typeface="仿宋_GB2312" charset="0"/>
                <a:cs typeface="仿宋_GB2312" charset="0"/>
              </a:rPr>
              <a:t>补画左视全剖视图</a:t>
            </a:r>
          </a:p>
        </p:txBody>
      </p:sp>
      <p:graphicFrame>
        <p:nvGraphicFramePr>
          <p:cNvPr id="344068" name="Object 3076"/>
          <p:cNvGraphicFramePr>
            <a:graphicFrameLocks noChangeAspect="1"/>
          </p:cNvGraphicFramePr>
          <p:nvPr/>
        </p:nvGraphicFramePr>
        <p:xfrm>
          <a:off x="871538" y="876300"/>
          <a:ext cx="7400925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VoloViewContainer" r:id="rId3" imgW="7400880" imgH="5105520" progId="AutoCAD.Drawing">
                  <p:embed/>
                </p:oleObj>
              </mc:Choice>
              <mc:Fallback>
                <p:oleObj name="VoloViewContainer" r:id="rId3" imgW="7400880" imgH="5105520" progId="AutoCAD.Drawing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876300"/>
                        <a:ext cx="7400925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69" name="Rectangle 3077"/>
          <p:cNvSpPr>
            <a:spLocks noChangeArrowheads="1"/>
          </p:cNvSpPr>
          <p:nvPr/>
        </p:nvSpPr>
        <p:spPr bwMode="auto">
          <a:xfrm>
            <a:off x="457200" y="2286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>
                <a:solidFill>
                  <a:schemeClr val="accent2"/>
                </a:solidFill>
                <a:latin typeface="仿宋_GB2312" charset="0"/>
                <a:ea typeface="仿宋_GB2312" charset="0"/>
                <a:cs typeface="仿宋_GB2312" charset="0"/>
              </a:rPr>
              <a:t>12-4</a:t>
            </a:r>
          </a:p>
        </p:txBody>
      </p:sp>
      <p:pic>
        <p:nvPicPr>
          <p:cNvPr id="344070" name="Picture 3078" descr="p44(2)左视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850" y="1122363"/>
            <a:ext cx="17303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4071" name="Picture 3079" descr="p44(2)半剖切图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352800"/>
            <a:ext cx="3581400" cy="2955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2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096" name="Picture 8" descr="P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"/>
            <a:ext cx="9144000" cy="6600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097" name="Picture 9" descr="P45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191000"/>
            <a:ext cx="2330450" cy="2357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098" name="Picture 10" descr="P45-1半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2209800" cy="20145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100" name="Picture 12" descr="P45-1半剖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2755900"/>
            <a:ext cx="160020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5101" name="Picture 13" descr="P45-1全剖左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73363"/>
            <a:ext cx="1676400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5102" name="Picture 14" descr="P45-1全剖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85800"/>
            <a:ext cx="2362200" cy="21955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103" name="Picture 15" descr="P45-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88" y="4203700"/>
            <a:ext cx="2665412" cy="2349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106" name="Picture 18" descr="P45-2左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667000"/>
            <a:ext cx="1385888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5107" name="Picture 19" descr="P45-2半2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2684463"/>
            <a:ext cx="1962150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5105" name="Picture 17" descr="P45-2左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80988"/>
            <a:ext cx="2590800" cy="2190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108" name="Picture 20" descr="P45-2半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7813"/>
            <a:ext cx="2667000" cy="21605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5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5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51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2" name="Picture 12" descr="P46（修改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0"/>
            <a:ext cx="9144000" cy="657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87" name="Picture 7" descr="p45(1)视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1176338" cy="1466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88" name="Picture 8" descr="p45(1)剖切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1163638" cy="1371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90" name="Picture 10" descr="p45(4)剖切图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181600"/>
            <a:ext cx="1311275" cy="1411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91" name="Picture 11" descr="p45(4)剖切图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62400"/>
            <a:ext cx="1354138" cy="1196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93" name="Picture 13" descr="46(3)俯视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5105400"/>
            <a:ext cx="1463675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694" name="Picture 14" descr="46(3)剖切俯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029200"/>
            <a:ext cx="1524000" cy="14176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95" name="Picture 15" descr="46(3)剖切主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9338"/>
            <a:ext cx="1600200" cy="1422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96" name="Picture 16" descr="46(3)外形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029200"/>
            <a:ext cx="1676400" cy="152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97" name="Picture 17" descr="46(3)主视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014788"/>
            <a:ext cx="13716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60399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6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7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76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7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7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7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2" name="Picture 12" descr="P47（改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13"/>
            <a:ext cx="9144000" cy="65801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23" name="Picture 3" descr="p46(1)剖切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8625"/>
            <a:ext cx="2895600" cy="1193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24" name="Picture 4" descr="p46(1)视图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629150"/>
            <a:ext cx="2647950" cy="1976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25" name="Picture 5" descr="p46(1)视图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48150"/>
            <a:ext cx="2608263" cy="2381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30" name="Picture 10" descr="p46(2)视图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543425"/>
            <a:ext cx="2819400" cy="2085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31" name="Picture 11" descr="P46(2)剖切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88" y="228600"/>
            <a:ext cx="2640012" cy="17541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33" name="Picture 13" descr="P4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791075"/>
            <a:ext cx="3067050" cy="17129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34" name="Picture 14" descr="P47剖视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4800"/>
            <a:ext cx="3186113" cy="1755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35" name="Picture 15" descr="P47剖视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41638"/>
            <a:ext cx="2344738" cy="7667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70845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79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7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7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7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884" name="Picture 12" descr="P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8"/>
            <a:ext cx="9144000" cy="6577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875" name="Picture 3" descr="p47(1)剖切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538"/>
            <a:ext cx="2286000" cy="18208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876" name="Picture 4" descr="p47(1)视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00600"/>
            <a:ext cx="2306638" cy="1604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877" name="Picture 5" descr="p47(2)剖切图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"/>
            <a:ext cx="2133600" cy="17986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878" name="Picture 6" descr="p47(2)视图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648200"/>
            <a:ext cx="2057400" cy="1803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880" name="Picture 8" descr="p47(3)剖切图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4800"/>
            <a:ext cx="2608263" cy="1616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881" name="Picture 9" descr="p47(3)剖切图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1000"/>
            <a:ext cx="2819400" cy="13827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882" name="Picture 10" descr="p47(3)视图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48200"/>
            <a:ext cx="2895600" cy="1652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883" name="Picture 11" descr="p47(3)视图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0"/>
            <a:ext cx="2590800" cy="210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881488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58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58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58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58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58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5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789" name="Picture 13" descr="P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8"/>
            <a:ext cx="9144000" cy="6577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0" name="Picture 4" descr="p48(1)视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63738"/>
            <a:ext cx="2209800" cy="1465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1" name="Picture 5" descr="p48(1)剖切图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4225"/>
            <a:ext cx="2286000" cy="1357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3" name="Picture 7" descr="p48(1)主视图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895350"/>
            <a:ext cx="21336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1782" name="Picture 6" descr="p48(1)剖切图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74663"/>
            <a:ext cx="2133600" cy="16303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4" name="Picture 8" descr="p48(2)视图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505200"/>
            <a:ext cx="1987550" cy="281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785" name="Picture 9" descr="p48(2)左视图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738" y="1143000"/>
            <a:ext cx="18859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1787" name="Picture 11" descr="p48(2)剖切图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838200"/>
            <a:ext cx="2136775" cy="259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527050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17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17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17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17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17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738" name="Picture 10" descr="P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731" name="Picture 3" descr="p49(1)俯视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33750"/>
            <a:ext cx="1905000" cy="1162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732" name="Picture 4" descr="p49(1)主视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042988"/>
            <a:ext cx="1803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9733" name="Picture 5" descr="p49(1)半剖切图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1644650" cy="20526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734" name="Picture 6" descr="p49(1)视图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0"/>
            <a:ext cx="1574800" cy="2165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735" name="Picture 7" descr="p49(1)局部剖切图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1720850" cy="2259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736" name="Picture 8" descr="p49(1)全剖切图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105400"/>
            <a:ext cx="1323975" cy="16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89937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97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97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76" name="Picture 8" descr="P51(T1-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619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18240"/>
      </p:ext>
    </p:extLst>
  </p:cSld>
  <p:clrMapOvr>
    <a:masterClrMapping/>
  </p:clrMapOvr>
  <p:transition>
    <p:blinds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63" name="Picture 3" descr="P51(T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1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119452"/>
      </p:ext>
    </p:extLst>
  </p:cSld>
  <p:clrMapOvr>
    <a:masterClrMapping/>
  </p:clrMapOvr>
  <p:transition>
    <p:blind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1" name="Picture 3" descr="P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501094"/>
      </p:ext>
    </p:extLst>
  </p:cSld>
  <p:clrMapOvr>
    <a:masterClrMapping/>
  </p:clrMapOvr>
  <p:transition>
    <p:blinds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119" name="Picture 7" descr="P51(J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9144000" cy="666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6115" name="Picture 3" descr="P50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14600"/>
            <a:ext cx="3490913" cy="2863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6116" name="Picture 4" descr="P50-1剖切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90800"/>
            <a:ext cx="3798888" cy="2349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6117" name="Picture 5" descr="P50-1左视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962025"/>
            <a:ext cx="16002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714094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61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24" name="Picture 8" descr="P51(J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9144000" cy="666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2019" name="Picture 3" descr="P50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743200"/>
            <a:ext cx="2938463" cy="2673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2020" name="Picture 4" descr="P50-2半剖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200400" cy="2482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2021" name="Picture 5" descr="P50-2半剖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790825"/>
            <a:ext cx="3276600" cy="2543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2022" name="Picture 6" descr="P50-2左视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667000"/>
            <a:ext cx="2417763" cy="27574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2023" name="Picture 7" descr="P50-2主视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50938"/>
            <a:ext cx="3048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002155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20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20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20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838" name="Picture 14" descr="P51(J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9144000" cy="666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3829" name="Picture 5" descr="P50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38600"/>
            <a:ext cx="2547938" cy="2752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3830" name="Picture 6" descr="P50-3俯视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3706813"/>
            <a:ext cx="2497137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831" name="Picture 7" descr="P50-3剖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3" y="4114800"/>
            <a:ext cx="2744787" cy="24907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3832" name="Picture 8" descr="P50-3剖切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027488"/>
            <a:ext cx="2895600" cy="26781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3833" name="Picture 9" descr="P50-3剖切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685800"/>
            <a:ext cx="2362200" cy="2046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3834" name="Picture 10" descr="P50-3剖切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85800"/>
            <a:ext cx="1660525" cy="23923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27150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38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38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38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38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0" name="Picture 10" descr="P52（改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"/>
            <a:ext cx="9144000" cy="665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168542"/>
      </p:ext>
    </p:extLst>
  </p:cSld>
  <p:clrMapOvr>
    <a:masterClrMapping/>
  </p:clrMapOvr>
  <p:transition>
    <p:blinds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87" name="Picture 3" descr="P53（改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75"/>
            <a:ext cx="9144000" cy="6623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778779"/>
      </p:ext>
    </p:extLst>
  </p:cSld>
  <p:clrMapOvr>
    <a:masterClrMapping/>
  </p:clrMapOvr>
  <p:transition>
    <p:blinds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235" name="Picture 1027" descr="p54（改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75"/>
            <a:ext cx="9144000" cy="6623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447665"/>
      </p:ext>
    </p:extLst>
  </p:cSld>
  <p:clrMapOvr>
    <a:masterClrMapping/>
  </p:clrMapOvr>
  <p:transition>
    <p:blinds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286" name="Picture 6" descr="E:\CAI\工程制图习题集\10习题集题解jpg\p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139071"/>
      </p:ext>
    </p:extLst>
  </p:cSld>
  <p:clrMapOvr>
    <a:masterClrMapping/>
  </p:clrMapOvr>
  <p:transition>
    <p:blinds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ChangeArrowheads="1"/>
          </p:cNvSpPr>
          <p:nvPr/>
        </p:nvSpPr>
        <p:spPr bwMode="auto">
          <a:xfrm>
            <a:off x="76200" y="76200"/>
            <a:ext cx="8991600" cy="6629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8163" name="Object 3"/>
          <p:cNvGraphicFramePr>
            <a:graphicFrameLocks noChangeAspect="1"/>
          </p:cNvGraphicFramePr>
          <p:nvPr/>
        </p:nvGraphicFramePr>
        <p:xfrm>
          <a:off x="228600" y="406400"/>
          <a:ext cx="8763000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AutoCAD Drawing" r:id="rId3" imgW="7886880" imgH="5257800" progId="AutoCAD.Drawing.16">
                  <p:embed/>
                </p:oleObj>
              </mc:Choice>
              <mc:Fallback>
                <p:oleObj name="AutoCAD Drawing" r:id="rId3" imgW="7886880" imgH="5257800" progId="AutoCAD.Drawing.1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06400"/>
                        <a:ext cx="8763000" cy="584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64" name="Rectangle 4"/>
          <p:cNvSpPr>
            <a:spLocks noChangeArrowheads="1"/>
          </p:cNvSpPr>
          <p:nvPr/>
        </p:nvSpPr>
        <p:spPr bwMode="auto">
          <a:xfrm>
            <a:off x="609600" y="838200"/>
            <a:ext cx="8153400" cy="441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8165" name="Object 5"/>
          <p:cNvGraphicFramePr>
            <a:graphicFrameLocks noChangeAspect="1"/>
          </p:cNvGraphicFramePr>
          <p:nvPr/>
        </p:nvGraphicFramePr>
        <p:xfrm>
          <a:off x="457200" y="838200"/>
          <a:ext cx="8153400" cy="442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AutoCAD Drawing" r:id="rId5" imgW="5924520" imgH="4486320" progId="AutoCAD.Drawing.17">
                  <p:embed/>
                </p:oleObj>
              </mc:Choice>
              <mc:Fallback>
                <p:oleObj name="AutoCAD Drawing" r:id="rId5" imgW="5924520" imgH="4486320" progId="AutoCAD.Drawing.1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630" t="22975" r="8333" b="14671"/>
                      <a:stretch>
                        <a:fillRect/>
                      </a:stretch>
                    </p:blipFill>
                    <p:spPr bwMode="auto">
                      <a:xfrm>
                        <a:off x="457200" y="838200"/>
                        <a:ext cx="8153400" cy="442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66" name="Rectangle 6"/>
          <p:cNvSpPr>
            <a:spLocks noChangeArrowheads="1"/>
          </p:cNvSpPr>
          <p:nvPr/>
        </p:nvSpPr>
        <p:spPr bwMode="auto">
          <a:xfrm>
            <a:off x="6248400" y="5562600"/>
            <a:ext cx="2438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29783" dir="1514402" algn="ctr" rotWithShape="0">
                    <a:schemeClr val="tx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kumimoji="1" lang="en-US" altLang="zh-CN" sz="2800">
                <a:solidFill>
                  <a:srgbClr val="FF0000"/>
                </a:solidFill>
                <a:latin typeface="Times New Roman" charset="0"/>
                <a:ea typeface="黑体" charset="0"/>
                <a:cs typeface="黑体" charset="0"/>
              </a:rPr>
              <a:t>P53  </a:t>
            </a:r>
            <a:r>
              <a:rPr kumimoji="1" lang="zh-CN" altLang="en-US" sz="2800">
                <a:solidFill>
                  <a:srgbClr val="FF0000"/>
                </a:solidFill>
                <a:latin typeface="Times New Roman" charset="0"/>
                <a:ea typeface="黑体" charset="0"/>
                <a:cs typeface="黑体" charset="0"/>
              </a:rPr>
              <a:t>螺纹连接</a:t>
            </a:r>
          </a:p>
        </p:txBody>
      </p:sp>
    </p:spTree>
    <p:extLst>
      <p:ext uri="{BB962C8B-B14F-4D97-AF65-F5344CB8AC3E}">
        <p14:creationId xmlns:p14="http://schemas.microsoft.com/office/powerpoint/2010/main" val="3244373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03" name="Picture 3" descr="E:\CAI\工程制图习题集\10习题集题解jpg\p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368380"/>
      </p:ext>
    </p:extLst>
  </p:cSld>
  <p:clrMapOvr>
    <a:masterClrMapping/>
  </p:clrMapOvr>
  <p:transition>
    <p:blinds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84" name="Picture 16" descr="E:\CAI\工程制图习题集\10习题集题解jpg\p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8783" name="Oval 15"/>
          <p:cNvSpPr>
            <a:spLocks noChangeArrowheads="1"/>
          </p:cNvSpPr>
          <p:nvPr/>
        </p:nvSpPr>
        <p:spPr bwMode="auto">
          <a:xfrm>
            <a:off x="5181600" y="5145088"/>
            <a:ext cx="2971800" cy="1295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88780" name="Group 12"/>
          <p:cNvGrpSpPr>
            <a:grpSpLocks/>
          </p:cNvGrpSpPr>
          <p:nvPr/>
        </p:nvGrpSpPr>
        <p:grpSpPr bwMode="auto">
          <a:xfrm>
            <a:off x="4953000" y="5029200"/>
            <a:ext cx="3475038" cy="1687513"/>
            <a:chOff x="3120" y="3216"/>
            <a:chExt cx="2189" cy="1015"/>
          </a:xfrm>
        </p:grpSpPr>
        <p:sp>
          <p:nvSpPr>
            <p:cNvPr id="288777" name="AutoShape 9"/>
            <p:cNvSpPr>
              <a:spLocks noChangeArrowheads="1"/>
            </p:cNvSpPr>
            <p:nvPr/>
          </p:nvSpPr>
          <p:spPr bwMode="auto">
            <a:xfrm>
              <a:off x="3552" y="3552"/>
              <a:ext cx="1296" cy="288"/>
            </a:xfrm>
            <a:prstGeom prst="wedgeEllipseCallout">
              <a:avLst>
                <a:gd name="adj1" fmla="val -44907"/>
                <a:gd name="adj2" fmla="val -537153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99">
                      <a:alpha val="50000"/>
                    </a:srgbClr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88775" name="Picture 7" descr="C:\Documents and Settings\THINKPAD USER\My Documents\p55-1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3216"/>
              <a:ext cx="2189" cy="10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99"/>
                  </a:solidFill>
                </a14:hiddenFill>
              </a:ext>
            </a:extLst>
          </p:spPr>
        </p:pic>
      </p:grpSp>
      <p:sp>
        <p:nvSpPr>
          <p:cNvPr id="288779" name="Oval 11"/>
          <p:cNvSpPr>
            <a:spLocks noChangeArrowheads="1"/>
          </p:cNvSpPr>
          <p:nvPr/>
        </p:nvSpPr>
        <p:spPr bwMode="auto">
          <a:xfrm>
            <a:off x="5181600" y="3048000"/>
            <a:ext cx="914400" cy="381000"/>
          </a:xfrm>
          <a:prstGeom prst="ellips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15249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8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9" name="Picture 3" descr="P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152518"/>
      </p:ext>
    </p:extLst>
  </p:cSld>
  <p:clrMapOvr>
    <a:masterClrMapping/>
  </p:clrMapOvr>
  <p:transition>
    <p:blinds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124" name="Picture 36" descr="P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8"/>
            <a:ext cx="9144000" cy="66087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965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915" name="Picture 1035" descr="P58-1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144000" cy="6403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16" name="Picture 1036" descr="C:\Documents and Settings\Administrator\桌面\58(1)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5972175" cy="2517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914" name="Picture 1034" descr="58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5363"/>
            <a:ext cx="5562600" cy="33226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99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934" name="Picture 6" descr="P58-2阀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9144000" cy="6359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937" name="Picture 9" descr="58(2)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4176713"/>
            <a:ext cx="1779587" cy="26368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0938" name="Picture 10" descr="C:\Documents and Settings\Administrator\桌面\P52(2)6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114800"/>
            <a:ext cx="2413000" cy="266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09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0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960" name="Picture 8" descr="p58-3-4答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7"/>
          <a:stretch>
            <a:fillRect/>
          </a:stretch>
        </p:blipFill>
        <p:spPr bwMode="auto">
          <a:xfrm>
            <a:off x="0" y="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961" name="Picture 9" descr="58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619125"/>
            <a:ext cx="4038600" cy="2881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962" name="Picture 10" descr="58(3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213100"/>
            <a:ext cx="3671887" cy="341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963" name="Picture 11" descr="58(3)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00188"/>
            <a:ext cx="275272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25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38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170" name="Picture 1026" descr="p58-3-4答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7"/>
          <a:stretch>
            <a:fillRect/>
          </a:stretch>
        </p:blipFill>
        <p:spPr bwMode="auto">
          <a:xfrm>
            <a:off x="4314825" y="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173" name="Picture 1029" descr="C:\Documents and Settings\Administrator\桌面\桌面\58(4)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32188"/>
            <a:ext cx="3733800" cy="3082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175" name="Picture 1031" descr="C:\Documents and Settings\Administrator\桌面\桌面\58(4)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3657600" cy="3162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176" name="Picture 1032" descr="C:\Documents and Settings\Administrator\桌面\桌面\58(4)主剖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16325"/>
            <a:ext cx="3581400" cy="27574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174" name="Picture 1030" descr="C:\Documents and Settings\Administrator\桌面\桌面\58(4)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05200"/>
            <a:ext cx="3810000" cy="3148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38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11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11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ChangeArrowheads="1"/>
          </p:cNvSpPr>
          <p:nvPr/>
        </p:nvSpPr>
        <p:spPr bwMode="auto">
          <a:xfrm>
            <a:off x="3429000" y="6248400"/>
            <a:ext cx="2338388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>
                <a:solidFill>
                  <a:srgbClr val="FF0000"/>
                </a:solidFill>
                <a:ea typeface="楷体_GB2312" charset="0"/>
                <a:cs typeface="楷体_GB2312" charset="0"/>
              </a:rPr>
              <a:t>齿轮油泵分解图</a:t>
            </a:r>
          </a:p>
        </p:txBody>
      </p:sp>
      <p:pic>
        <p:nvPicPr>
          <p:cNvPr id="382979" name="Picture 3" descr="油泵分解图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1600"/>
            <a:ext cx="8686800" cy="614521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543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5" name="Rectangle 5"/>
          <p:cNvSpPr>
            <a:spLocks noChangeArrowheads="1"/>
          </p:cNvSpPr>
          <p:nvPr/>
        </p:nvSpPr>
        <p:spPr bwMode="auto">
          <a:xfrm>
            <a:off x="4648200" y="3454400"/>
            <a:ext cx="4316413" cy="321468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84009" name="Picture 9" descr="泵体零件图-2(新标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590925"/>
            <a:ext cx="4176712" cy="286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4002" name="6-36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6838"/>
            <a:ext cx="4332288" cy="32496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4003" name="6-36a.avi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77788"/>
            <a:ext cx="4316413" cy="32369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4004" name="6-36b.avi">
            <a:hlinkClick r:id="" action="ppaction://media"/>
          </p:cNvPr>
          <p:cNvPicPr>
            <a:picLocks noRot="1" noChangeAspect="1" noChangeArrowheads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429000"/>
            <a:ext cx="4321175" cy="32416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4006" name="Freeform 6"/>
          <p:cNvSpPr>
            <a:spLocks/>
          </p:cNvSpPr>
          <p:nvPr/>
        </p:nvSpPr>
        <p:spPr bwMode="auto">
          <a:xfrm>
            <a:off x="7442200" y="4386263"/>
            <a:ext cx="3175" cy="61912"/>
          </a:xfrm>
          <a:custGeom>
            <a:avLst/>
            <a:gdLst>
              <a:gd name="T0" fmla="*/ 0 w 22"/>
              <a:gd name="T1" fmla="*/ 0 h 507"/>
              <a:gd name="T2" fmla="*/ 22 w 22"/>
              <a:gd name="T3" fmla="*/ 470 h 507"/>
              <a:gd name="T4" fmla="*/ 0 w 22"/>
              <a:gd name="T5" fmla="*/ 507 h 507"/>
              <a:gd name="T6" fmla="*/ 0 w 22"/>
              <a:gd name="T7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507">
                <a:moveTo>
                  <a:pt x="0" y="0"/>
                </a:moveTo>
                <a:lnTo>
                  <a:pt x="22" y="470"/>
                </a:lnTo>
                <a:lnTo>
                  <a:pt x="0" y="5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4007" name="Freeform 7"/>
          <p:cNvSpPr>
            <a:spLocks/>
          </p:cNvSpPr>
          <p:nvPr/>
        </p:nvSpPr>
        <p:spPr bwMode="auto">
          <a:xfrm>
            <a:off x="6426200" y="4357688"/>
            <a:ext cx="1588" cy="49212"/>
          </a:xfrm>
          <a:custGeom>
            <a:avLst/>
            <a:gdLst>
              <a:gd name="T0" fmla="*/ 0 w 17"/>
              <a:gd name="T1" fmla="*/ 0 h 407"/>
              <a:gd name="T2" fmla="*/ 17 w 17"/>
              <a:gd name="T3" fmla="*/ 376 h 407"/>
              <a:gd name="T4" fmla="*/ 0 w 17"/>
              <a:gd name="T5" fmla="*/ 407 h 407"/>
              <a:gd name="T6" fmla="*/ 0 w 17"/>
              <a:gd name="T7" fmla="*/ 0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407">
                <a:moveTo>
                  <a:pt x="0" y="0"/>
                </a:moveTo>
                <a:lnTo>
                  <a:pt x="17" y="376"/>
                </a:lnTo>
                <a:lnTo>
                  <a:pt x="0" y="4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46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40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840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400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400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40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40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4003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400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840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840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4004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4004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053" name="Picture 5" descr="泵体零件图-2(新标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144000" cy="6276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6051" name="Rectangle 3"/>
          <p:cNvSpPr>
            <a:spLocks noChangeArrowheads="1"/>
          </p:cNvSpPr>
          <p:nvPr/>
        </p:nvSpPr>
        <p:spPr bwMode="auto">
          <a:xfrm>
            <a:off x="684213" y="5229225"/>
            <a:ext cx="1725612" cy="831850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>
                <a:solidFill>
                  <a:srgbClr val="FF0000"/>
                </a:solidFill>
                <a:ea typeface="楷体_GB2312" charset="0"/>
                <a:cs typeface="楷体_GB2312" charset="0"/>
              </a:rPr>
              <a:t>泵体零件图</a:t>
            </a:r>
            <a:endParaRPr lang="en-US" altLang="zh-CN" sz="2400">
              <a:solidFill>
                <a:srgbClr val="FF0000"/>
              </a:solidFill>
              <a:ea typeface="楷体_GB2312" charset="0"/>
              <a:cs typeface="楷体_GB2312" charset="0"/>
            </a:endParaRPr>
          </a:p>
          <a:p>
            <a:pPr algn="l"/>
            <a:r>
              <a:rPr lang="zh-CN" altLang="en-US" sz="2400">
                <a:solidFill>
                  <a:srgbClr val="FF0000"/>
                </a:solidFill>
                <a:ea typeface="楷体_GB2312" charset="0"/>
                <a:cs typeface="楷体_GB2312" charset="0"/>
              </a:rPr>
              <a:t>（方案一）</a:t>
            </a:r>
          </a:p>
        </p:txBody>
      </p:sp>
    </p:spTree>
    <p:extLst>
      <p:ext uri="{BB962C8B-B14F-4D97-AF65-F5344CB8AC3E}">
        <p14:creationId xmlns:p14="http://schemas.microsoft.com/office/powerpoint/2010/main" val="2670959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030" name="Picture 6" descr="泵体零件图-1(新标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9144000" cy="6270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5029" name="Rectangle 5"/>
          <p:cNvSpPr>
            <a:spLocks noChangeArrowheads="1"/>
          </p:cNvSpPr>
          <p:nvPr/>
        </p:nvSpPr>
        <p:spPr bwMode="auto">
          <a:xfrm>
            <a:off x="2987675" y="6237288"/>
            <a:ext cx="3257550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>
                <a:solidFill>
                  <a:srgbClr val="FF0000"/>
                </a:solidFill>
                <a:ea typeface="楷体_GB2312" charset="0"/>
                <a:cs typeface="楷体_GB2312" charset="0"/>
              </a:rPr>
              <a:t>泵体零件图（方案二）</a:t>
            </a:r>
          </a:p>
        </p:txBody>
      </p:sp>
    </p:spTree>
    <p:extLst>
      <p:ext uri="{BB962C8B-B14F-4D97-AF65-F5344CB8AC3E}">
        <p14:creationId xmlns:p14="http://schemas.microsoft.com/office/powerpoint/2010/main" val="1240315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332" name="Picture 4" descr="C:\Documents and Settings\Administrator\桌面\P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238"/>
            <a:ext cx="9144000" cy="6613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99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7" name="Picture 3" descr="P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7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743696"/>
      </p:ext>
    </p:extLst>
  </p:cSld>
  <p:clrMapOvr>
    <a:masterClrMapping/>
  </p:clrMapOvr>
  <p:transition>
    <p:blinds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22" name="Picture 2" descr="P60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75"/>
            <a:ext cx="9144000" cy="6623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23" name="Picture 3" descr="p58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239000" cy="2520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02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075" name="Picture 2059" descr="P6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838"/>
            <a:ext cx="9144000" cy="6664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4073" name="Picture 2057" descr="p58(2)右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93663"/>
            <a:ext cx="4248150" cy="31194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4074" name="Picture 2058" descr="p58(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8100"/>
            <a:ext cx="4427537" cy="317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55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40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60" name="Picture 8" descr="P6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6819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355" name="Picture 3" descr="p59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3586163" cy="381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356" name="Picture 4" descr="p59-1右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66800"/>
            <a:ext cx="3611563" cy="365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357" name="Picture 5" descr="p59-1剖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113"/>
            <a:ext cx="3059113" cy="3900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358" name="Picture 6" descr="p59-1剖切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443288"/>
            <a:ext cx="1962150" cy="34147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361" name="Picture 9" descr="p59-1右视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87463"/>
            <a:ext cx="31686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76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63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63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6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63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6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92" name="Picture 16" descr="P61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950"/>
            <a:ext cx="9144000" cy="64341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7379" name="Picture 3" descr="p58-2(4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4414838"/>
            <a:ext cx="1908175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7381" name="Picture 5" descr="p59-2左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990600"/>
            <a:ext cx="2592388" cy="34242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7382" name="Picture 6" descr="p59-2(3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14400"/>
            <a:ext cx="2447925" cy="3724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7380" name="Picture 4" descr="p59-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838200"/>
            <a:ext cx="3197225" cy="3962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73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73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434" name="Picture 10" descr="P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75"/>
            <a:ext cx="9144000" cy="6623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430" name="Picture 6" descr="p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048000"/>
            <a:ext cx="2025650" cy="2462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431" name="Picture 7" descr="p60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71800"/>
            <a:ext cx="2081213" cy="3127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432" name="Picture 8" descr="p60剖视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4090988"/>
            <a:ext cx="159861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433" name="Picture 9" descr="p60剖视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76600"/>
            <a:ext cx="2108200" cy="2549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4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9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9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505" name="Picture 9" descr="P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"/>
            <a:ext cx="9144000" cy="6572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0" name="Picture 4" descr="p61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227138"/>
            <a:ext cx="2238375" cy="2735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1" name="Picture 5" descr="p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1600"/>
            <a:ext cx="2817813" cy="24971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502" name="Picture 6" descr="p61剖视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1371600"/>
            <a:ext cx="2311400" cy="24780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5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25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25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481" name="Picture 9" descr="P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75"/>
            <a:ext cx="9144000" cy="6623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5" name="Picture 3" descr="P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30625"/>
            <a:ext cx="2284413" cy="3051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6" name="Picture 4" descr="P62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733800"/>
            <a:ext cx="1962150" cy="304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7" name="Picture 5" descr="P62(剖切3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066800"/>
            <a:ext cx="1714500" cy="3008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8" name="Picture 6" descr="P62(剖切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3810000"/>
            <a:ext cx="2220912" cy="2971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479" name="Picture 7" descr="P62(主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1431925"/>
            <a:ext cx="159226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1480" name="Picture 8" descr="P62(剖切4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38275"/>
            <a:ext cx="119221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45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14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14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14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452" name="Picture 4" descr="P6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75"/>
            <a:ext cx="9144000" cy="6623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0451" name="泵体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038600"/>
            <a:ext cx="3886200" cy="2716213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5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0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301" fill="hold"/>
                                        <p:tgtEl>
                                          <p:spTgt spid="3604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6045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604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 nodeType="clickPar">
                      <p:stCondLst>
                        <p:cond delay="0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604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0451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102" name="Picture 6" descr="P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475"/>
            <a:ext cx="9144000" cy="6623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8100" name="Picture 4" descr="泵体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886200"/>
            <a:ext cx="2157413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8101" name="Picture 5" descr="泵体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92550"/>
            <a:ext cx="2779713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5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5" name="Picture 3" descr="P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57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84724"/>
      </p:ext>
    </p:extLst>
  </p:cSld>
  <p:clrMapOvr>
    <a:masterClrMapping/>
  </p:clrMapOvr>
  <p:transition>
    <p:blinds/>
  </p:transition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148</Words>
  <Application>Microsoft Office PowerPoint</Application>
  <PresentationFormat>全屏显示(4:3)</PresentationFormat>
  <Paragraphs>85</Paragraphs>
  <Slides>88</Slides>
  <Notes>60</Notes>
  <HiddenSlides>0</HiddenSlides>
  <MMClips>4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99" baseType="lpstr">
      <vt:lpstr>仿宋_GB2312</vt:lpstr>
      <vt:lpstr>华文行楷</vt:lpstr>
      <vt:lpstr>楷体_GB2312</vt:lpstr>
      <vt:lpstr>Arial</vt:lpstr>
      <vt:lpstr>Calibri</vt:lpstr>
      <vt:lpstr>Swis721 BlkEx BT</vt:lpstr>
      <vt:lpstr>Times New Roman</vt:lpstr>
      <vt:lpstr>Wingdings</vt:lpstr>
      <vt:lpstr>Office 主题</vt:lpstr>
      <vt:lpstr>AutoCAD Drawing</vt:lpstr>
      <vt:lpstr>VoloViewContainer</vt:lpstr>
      <vt:lpstr>《工程图学》习题解答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图纸作业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《工程图学》习题解答</dc:title>
  <dc:creator>皓然 张</dc:creator>
  <cp:lastModifiedBy>宸风雨后</cp:lastModifiedBy>
  <cp:revision>4</cp:revision>
  <dcterms:created xsi:type="dcterms:W3CDTF">2015-01-18T11:22:13Z</dcterms:created>
  <dcterms:modified xsi:type="dcterms:W3CDTF">2020-12-03T15:02:02Z</dcterms:modified>
</cp:coreProperties>
</file>